
<file path=[Content_Types].xml><?xml version="1.0" encoding="utf-8"?>
<Types xmlns="http://schemas.openxmlformats.org/package/2006/content-types">
  <Default Extension="1" ContentType="image/jpeg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4147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Arimo Bold" panose="020B0604020202020204" charset="0"/>
      <p:regular r:id="rId12"/>
    </p:embeddedFont>
    <p:embeddedFont>
      <p:font typeface="Bahnschrift Light SemiCondensed" panose="020B0502040204020203" pitchFamily="34" charset="0"/>
      <p:regular r:id="rId13"/>
    </p:embeddedFont>
    <p:embeddedFont>
      <p:font typeface="Calibri (MS)" panose="020B0604020202020204" charset="0"/>
      <p:regular r:id="rId14"/>
    </p:embeddedFont>
    <p:embeddedFont>
      <p:font typeface="Crimson Pro Bold" panose="020B0604020202020204" charset="0"/>
      <p:regular r:id="rId15"/>
    </p:embeddedFont>
    <p:embeddedFont>
      <p:font typeface="Garamond" panose="02020404030301010803" pitchFamily="18" charset="0"/>
      <p:regular r:id="rId16"/>
      <p:bold r:id="rId17"/>
      <p: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8" d="100"/>
          <a:sy n="58" d="100"/>
        </p:scale>
        <p:origin x="514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1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22.04.2025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8283238" cy="102843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8598" y="2806697"/>
            <a:ext cx="10223504" cy="2273300"/>
          </a:xfrm>
        </p:spPr>
        <p:txBody>
          <a:bodyPr anchor="b">
            <a:noAutofit/>
          </a:bodyPr>
          <a:lstStyle>
            <a:lvl1pPr algn="ctr">
              <a:defRPr sz="81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8598" y="5486396"/>
            <a:ext cx="10223504" cy="1981203"/>
          </a:xfrm>
        </p:spPr>
        <p:txBody>
          <a:bodyPr anchor="t">
            <a:normAutofit/>
          </a:bodyPr>
          <a:lstStyle>
            <a:lvl1pPr marL="0" indent="0" algn="ctr">
              <a:buNone/>
              <a:defRPr sz="3150">
                <a:solidFill>
                  <a:schemeClr val="tx1"/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974849" y="7556495"/>
            <a:ext cx="1346201" cy="4191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596" y="7556495"/>
            <a:ext cx="7821953" cy="4191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435351" y="7556495"/>
            <a:ext cx="826751" cy="41910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4038599" y="5283197"/>
            <a:ext cx="102235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38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2" y="7223122"/>
            <a:ext cx="14414499" cy="850107"/>
          </a:xfrm>
        </p:spPr>
        <p:txBody>
          <a:bodyPr anchor="b">
            <a:normAutofit/>
          </a:bodyPr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62141" y="1562099"/>
            <a:ext cx="15158958" cy="5003804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3102" y="8073230"/>
            <a:ext cx="14414499" cy="740568"/>
          </a:xfrm>
        </p:spPr>
        <p:txBody>
          <a:bodyPr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03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5802" y="1473198"/>
            <a:ext cx="14389098" cy="4432302"/>
          </a:xfrm>
        </p:spPr>
        <p:txBody>
          <a:bodyPr anchor="ctr">
            <a:normAutofit/>
          </a:bodyPr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5802" y="6515099"/>
            <a:ext cx="14389098" cy="2298701"/>
          </a:xfrm>
        </p:spPr>
        <p:txBody>
          <a:bodyPr anchor="ctr">
            <a:normAutofit/>
          </a:bodyPr>
          <a:lstStyle>
            <a:lvl1pPr marL="0" indent="0" algn="ctr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94254" y="62102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02286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1473198"/>
            <a:ext cx="13944597" cy="3556002"/>
          </a:xfrm>
        </p:spPr>
        <p:txBody>
          <a:bodyPr anchor="ctr">
            <a:normAutofit/>
          </a:bodyPr>
          <a:lstStyle>
            <a:lvl1pPr algn="ctr">
              <a:defRPr sz="48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12218" y="5029200"/>
            <a:ext cx="13258803" cy="8763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3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6515099"/>
            <a:ext cx="14414499" cy="2298701"/>
          </a:xfrm>
        </p:spPr>
        <p:txBody>
          <a:bodyPr anchor="ctr">
            <a:normAutofit/>
          </a:bodyPr>
          <a:lstStyle>
            <a:lvl1pPr marL="0" indent="0" algn="ctr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293020" y="131994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900401" y="4241805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094254" y="62102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562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3" y="4962872"/>
            <a:ext cx="14414502" cy="2203200"/>
          </a:xfrm>
        </p:spPr>
        <p:txBody>
          <a:bodyPr anchor="b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7166072"/>
            <a:ext cx="14414502" cy="1290600"/>
          </a:xfrm>
        </p:spPr>
        <p:txBody>
          <a:bodyPr anchor="t">
            <a:normAutofit/>
          </a:bodyPr>
          <a:lstStyle>
            <a:lvl1pPr marL="0" indent="0" algn="l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6955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1473198"/>
            <a:ext cx="13944597" cy="3365502"/>
          </a:xfrm>
        </p:spPr>
        <p:txBody>
          <a:bodyPr anchor="ctr">
            <a:normAutofit/>
          </a:bodyPr>
          <a:lstStyle>
            <a:lvl1pPr algn="ctr">
              <a:defRPr sz="48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943102" y="5458968"/>
            <a:ext cx="14414502" cy="133045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6794500"/>
            <a:ext cx="14414502" cy="20193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93020" y="131994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900401" y="389889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094254" y="5143500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9429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2" y="1473198"/>
            <a:ext cx="14414499" cy="336550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943102" y="5445252"/>
            <a:ext cx="14414502" cy="126187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42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0" y="6705599"/>
            <a:ext cx="14414505" cy="210820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94254" y="5143500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5869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7158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499035" y="1473197"/>
            <a:ext cx="2836343" cy="734060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3098" y="1473198"/>
            <a:ext cx="11149538" cy="7340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295835" y="1485900"/>
            <a:ext cx="0" cy="73152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20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29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2604" y="2628909"/>
            <a:ext cx="12238032" cy="2733771"/>
          </a:xfrm>
        </p:spPr>
        <p:txBody>
          <a:bodyPr anchor="b">
            <a:normAutofit/>
          </a:bodyPr>
          <a:lstStyle>
            <a:lvl1pPr algn="ctr">
              <a:defRPr sz="6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2601" y="5769077"/>
            <a:ext cx="12238035" cy="1431821"/>
          </a:xfrm>
        </p:spPr>
        <p:txBody>
          <a:bodyPr anchor="t">
            <a:normAutofit/>
          </a:bodyPr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019085" y="5565878"/>
            <a:ext cx="1224507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0723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7672" y="3840480"/>
            <a:ext cx="7077456" cy="496519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72016" y="3840480"/>
            <a:ext cx="7077456" cy="496519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0" y="3987800"/>
            <a:ext cx="7077456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3100" y="4864894"/>
            <a:ext cx="7077456" cy="394890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71007" y="3987800"/>
            <a:ext cx="7077456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71007" y="4864894"/>
            <a:ext cx="7077456" cy="394890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697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634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717" y="2082801"/>
            <a:ext cx="5577683" cy="2057400"/>
          </a:xfrm>
        </p:spPr>
        <p:txBody>
          <a:bodyPr anchor="b">
            <a:normAutofit/>
          </a:bodyPr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2" y="1473197"/>
            <a:ext cx="8204199" cy="734060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0717" y="4546598"/>
            <a:ext cx="5577683" cy="3657606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94254" y="4368800"/>
            <a:ext cx="52717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789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099" y="2825748"/>
            <a:ext cx="9362724" cy="2057400"/>
          </a:xfrm>
        </p:spPr>
        <p:txBody>
          <a:bodyPr anchor="b">
            <a:normAutofit/>
          </a:bodyPr>
          <a:lstStyle>
            <a:lvl1pPr algn="ctr">
              <a:defRPr sz="4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142247" y="1562100"/>
            <a:ext cx="4595021" cy="71628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3099" y="4883148"/>
            <a:ext cx="9362724" cy="2743200"/>
          </a:xfrm>
        </p:spPr>
        <p:txBody>
          <a:bodyPr anchor="t">
            <a:normAutofit/>
          </a:bodyPr>
          <a:lstStyle>
            <a:lvl1pPr marL="0" indent="0" algn="ctr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90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8283238" cy="1028432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3103" y="1473199"/>
            <a:ext cx="14401794" cy="1955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3835398"/>
            <a:ext cx="14401794" cy="49784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016252" y="8953500"/>
            <a:ext cx="2400300" cy="419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3102" y="8953500"/>
            <a:ext cx="10958850" cy="419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530852" y="8953500"/>
            <a:ext cx="814046" cy="419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0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8" r:id="rId1"/>
    <p:sldLayoutId id="2147484149" r:id="rId2"/>
    <p:sldLayoutId id="2147484150" r:id="rId3"/>
    <p:sldLayoutId id="2147484151" r:id="rId4"/>
    <p:sldLayoutId id="2147484152" r:id="rId5"/>
    <p:sldLayoutId id="2147484153" r:id="rId6"/>
    <p:sldLayoutId id="2147484154" r:id="rId7"/>
    <p:sldLayoutId id="2147484155" r:id="rId8"/>
    <p:sldLayoutId id="2147484156" r:id="rId9"/>
    <p:sldLayoutId id="2147484157" r:id="rId10"/>
    <p:sldLayoutId id="2147484158" r:id="rId11"/>
    <p:sldLayoutId id="2147484159" r:id="rId12"/>
    <p:sldLayoutId id="2147484160" r:id="rId13"/>
    <p:sldLayoutId id="2147484161" r:id="rId14"/>
    <p:sldLayoutId id="2147484162" r:id="rId15"/>
    <p:sldLayoutId id="2147484163" r:id="rId16"/>
    <p:sldLayoutId id="2147484164" r:id="rId17"/>
  </p:sldLayoutIdLst>
  <p:txStyles>
    <p:titleStyle>
      <a:lvl1pPr algn="ctr" defTabSz="685800" rtl="0" eaLnBrk="1" latinLnBrk="0" hangingPunct="1">
        <a:spcBef>
          <a:spcPct val="0"/>
        </a:spcBef>
        <a:buNone/>
        <a:defRPr sz="66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286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3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3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8002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7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23145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30003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1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rawpixel.com/image/24418/free-illustration-image-objective-target-strateg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esdes.org/top-5-constraints-202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hyperlink" Target="https://creativecommons.org/licenses/by-nc/3.0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1630713" y="3235667"/>
            <a:ext cx="3435360" cy="3171332"/>
            <a:chOff x="0" y="0"/>
            <a:chExt cx="3700538" cy="3341312"/>
          </a:xfrm>
        </p:grpSpPr>
        <p:sp>
          <p:nvSpPr>
            <p:cNvPr id="7" name="Freeform 7"/>
            <p:cNvSpPr/>
            <p:nvPr/>
          </p:nvSpPr>
          <p:spPr>
            <a:xfrm>
              <a:off x="10541" y="10541"/>
              <a:ext cx="3679444" cy="3320161"/>
            </a:xfrm>
            <a:custGeom>
              <a:avLst/>
              <a:gdLst/>
              <a:ahLst/>
              <a:cxnLst/>
              <a:rect l="l" t="t" r="r" b="b"/>
              <a:pathLst>
                <a:path w="3679444" h="3320161">
                  <a:moveTo>
                    <a:pt x="0" y="1660144"/>
                  </a:moveTo>
                  <a:cubicBezTo>
                    <a:pt x="0" y="743331"/>
                    <a:pt x="823722" y="0"/>
                    <a:pt x="1839722" y="0"/>
                  </a:cubicBezTo>
                  <a:cubicBezTo>
                    <a:pt x="2855722" y="0"/>
                    <a:pt x="3679444" y="743331"/>
                    <a:pt x="3679444" y="1660144"/>
                  </a:cubicBezTo>
                  <a:cubicBezTo>
                    <a:pt x="3679444" y="2576957"/>
                    <a:pt x="2855722" y="3320161"/>
                    <a:pt x="1839722" y="3320161"/>
                  </a:cubicBezTo>
                  <a:cubicBezTo>
                    <a:pt x="823722" y="3320161"/>
                    <a:pt x="0" y="2576957"/>
                    <a:pt x="0" y="166014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3700526" cy="3341370"/>
            </a:xfrm>
            <a:custGeom>
              <a:avLst/>
              <a:gdLst/>
              <a:ahLst/>
              <a:cxnLst/>
              <a:rect l="l" t="t" r="r" b="b"/>
              <a:pathLst>
                <a:path w="3700526" h="3341370">
                  <a:moveTo>
                    <a:pt x="0" y="1670685"/>
                  </a:moveTo>
                  <a:cubicBezTo>
                    <a:pt x="0" y="747014"/>
                    <a:pt x="829437" y="0"/>
                    <a:pt x="1850263" y="0"/>
                  </a:cubicBezTo>
                  <a:cubicBezTo>
                    <a:pt x="2871089" y="0"/>
                    <a:pt x="3700526" y="747014"/>
                    <a:pt x="3700526" y="1670685"/>
                  </a:cubicBezTo>
                  <a:lnTo>
                    <a:pt x="3689985" y="1670685"/>
                  </a:lnTo>
                  <a:lnTo>
                    <a:pt x="3700526" y="1670685"/>
                  </a:lnTo>
                  <a:cubicBezTo>
                    <a:pt x="3700526" y="2594356"/>
                    <a:pt x="2871089" y="3341370"/>
                    <a:pt x="1850263" y="3341370"/>
                  </a:cubicBezTo>
                  <a:lnTo>
                    <a:pt x="1850263" y="3330829"/>
                  </a:lnTo>
                  <a:lnTo>
                    <a:pt x="1850263" y="3341370"/>
                  </a:lnTo>
                  <a:cubicBezTo>
                    <a:pt x="829437" y="3341370"/>
                    <a:pt x="0" y="2594356"/>
                    <a:pt x="0" y="1670685"/>
                  </a:cubicBezTo>
                  <a:lnTo>
                    <a:pt x="10541" y="1670685"/>
                  </a:lnTo>
                  <a:lnTo>
                    <a:pt x="21082" y="1670685"/>
                  </a:lnTo>
                  <a:lnTo>
                    <a:pt x="10541" y="1670685"/>
                  </a:lnTo>
                  <a:lnTo>
                    <a:pt x="0" y="1670685"/>
                  </a:lnTo>
                  <a:moveTo>
                    <a:pt x="21209" y="1670685"/>
                  </a:moveTo>
                  <a:cubicBezTo>
                    <a:pt x="21209" y="1676527"/>
                    <a:pt x="16510" y="1681226"/>
                    <a:pt x="10668" y="1681226"/>
                  </a:cubicBezTo>
                  <a:cubicBezTo>
                    <a:pt x="4826" y="1681226"/>
                    <a:pt x="127" y="1676527"/>
                    <a:pt x="127" y="1670685"/>
                  </a:cubicBezTo>
                  <a:cubicBezTo>
                    <a:pt x="127" y="1664843"/>
                    <a:pt x="4826" y="1660144"/>
                    <a:pt x="10668" y="1660144"/>
                  </a:cubicBezTo>
                  <a:cubicBezTo>
                    <a:pt x="16510" y="1660144"/>
                    <a:pt x="21209" y="1664843"/>
                    <a:pt x="21209" y="1670685"/>
                  </a:cubicBezTo>
                  <a:cubicBezTo>
                    <a:pt x="21209" y="2580640"/>
                    <a:pt x="839089" y="3320161"/>
                    <a:pt x="1850263" y="3320161"/>
                  </a:cubicBezTo>
                  <a:cubicBezTo>
                    <a:pt x="2861437" y="3320161"/>
                    <a:pt x="3679317" y="2580640"/>
                    <a:pt x="3679317" y="1670685"/>
                  </a:cubicBezTo>
                  <a:cubicBezTo>
                    <a:pt x="3679317" y="760730"/>
                    <a:pt x="2861564" y="21209"/>
                    <a:pt x="1850263" y="21209"/>
                  </a:cubicBezTo>
                  <a:lnTo>
                    <a:pt x="1850263" y="10541"/>
                  </a:lnTo>
                  <a:lnTo>
                    <a:pt x="1850263" y="21082"/>
                  </a:lnTo>
                  <a:cubicBezTo>
                    <a:pt x="839089" y="21209"/>
                    <a:pt x="21209" y="760603"/>
                    <a:pt x="21209" y="16706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754238" y="594411"/>
            <a:ext cx="15085962" cy="1424889"/>
            <a:chOff x="0" y="0"/>
            <a:chExt cx="20114616" cy="18998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745060" cy="1181298"/>
            </a:xfrm>
            <a:custGeom>
              <a:avLst/>
              <a:gdLst/>
              <a:ahLst/>
              <a:cxnLst/>
              <a:rect l="l" t="t" r="r" b="b"/>
              <a:pathLst>
                <a:path w="19745060" h="1181298">
                  <a:moveTo>
                    <a:pt x="0" y="0"/>
                  </a:moveTo>
                  <a:lnTo>
                    <a:pt x="19745060" y="0"/>
                  </a:lnTo>
                  <a:lnTo>
                    <a:pt x="19745060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369556" y="661401"/>
              <a:ext cx="19745060" cy="12384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44372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Project Presentation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984474" y="1727912"/>
            <a:ext cx="16303526" cy="748588"/>
            <a:chOff x="0" y="0"/>
            <a:chExt cx="21738035" cy="99811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383753"/>
              <a:ext cx="21738035" cy="6143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3000" b="1" dirty="0">
                  <a:solidFill>
                    <a:srgbClr val="44372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College Dashboard Project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92238" y="3647480"/>
            <a:ext cx="16762362" cy="517923"/>
            <a:chOff x="0" y="-85725"/>
            <a:chExt cx="22349816" cy="69056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611781" y="-85725"/>
              <a:ext cx="2173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Name                        : Ashish Chandrakant Khatke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92238" y="4420046"/>
            <a:ext cx="16762362" cy="517923"/>
            <a:chOff x="0" y="-85725"/>
            <a:chExt cx="22349816" cy="69056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611781" y="-85725"/>
              <a:ext cx="2173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Intern ID                   : ADA20250318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451074" y="5256908"/>
            <a:ext cx="16303526" cy="453629"/>
            <a:chOff x="0" y="0"/>
            <a:chExt cx="21738035" cy="60483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85725"/>
              <a:ext cx="2173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Batch                         : ATDA202503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92238" y="5965180"/>
            <a:ext cx="16762362" cy="517923"/>
            <a:chOff x="0" y="-85725"/>
            <a:chExt cx="22349816" cy="69056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611781" y="-85725"/>
              <a:ext cx="2173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Internship Dates     : 01/03/2025  -  01/06/2025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68438" y="6737747"/>
            <a:ext cx="16686162" cy="517923"/>
            <a:chOff x="0" y="-85725"/>
            <a:chExt cx="22248216" cy="69056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510181" y="-85725"/>
              <a:ext cx="2173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Email                         : aashukhatke007@gmail.com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374874" y="7510314"/>
            <a:ext cx="16376452" cy="517923"/>
            <a:chOff x="0" y="-85725"/>
            <a:chExt cx="21835270" cy="69056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97235" y="-85725"/>
              <a:ext cx="2173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Mentor                     : Anish Kumar 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371600" y="8299875"/>
            <a:ext cx="9220200" cy="604185"/>
            <a:chOff x="0" y="-85725"/>
            <a:chExt cx="12293600" cy="80558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2192000" cy="719855"/>
            </a:xfrm>
            <a:custGeom>
              <a:avLst/>
              <a:gdLst/>
              <a:ahLst/>
              <a:cxnLst/>
              <a:rect l="l" t="t" r="r" b="b"/>
              <a:pathLst>
                <a:path w="12192000" h="719855">
                  <a:moveTo>
                    <a:pt x="0" y="0"/>
                  </a:moveTo>
                  <a:lnTo>
                    <a:pt x="12192000" y="0"/>
                  </a:lnTo>
                  <a:lnTo>
                    <a:pt x="12192000" y="719855"/>
                  </a:lnTo>
                  <a:lnTo>
                    <a:pt x="0" y="7198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101600" y="-85725"/>
              <a:ext cx="12192000" cy="80558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Contact No.             : 9970188565 </a:t>
              </a:r>
            </a:p>
          </p:txBody>
        </p:sp>
      </p:grpSp>
      <p:sp>
        <p:nvSpPr>
          <p:cNvPr id="36" name="Freeform 36"/>
          <p:cNvSpPr/>
          <p:nvPr/>
        </p:nvSpPr>
        <p:spPr>
          <a:xfrm>
            <a:off x="11666964" y="2991742"/>
            <a:ext cx="3445136" cy="3849747"/>
          </a:xfrm>
          <a:custGeom>
            <a:avLst/>
            <a:gdLst/>
            <a:ahLst/>
            <a:cxnLst/>
            <a:rect l="l" t="t" r="r" b="b"/>
            <a:pathLst>
              <a:path w="3243099" h="3243099">
                <a:moveTo>
                  <a:pt x="0" y="0"/>
                </a:moveTo>
                <a:lnTo>
                  <a:pt x="3243099" y="0"/>
                </a:lnTo>
                <a:lnTo>
                  <a:pt x="3243099" y="3243099"/>
                </a:lnTo>
                <a:lnTo>
                  <a:pt x="0" y="32430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7" name="Group 37"/>
          <p:cNvGrpSpPr/>
          <p:nvPr/>
        </p:nvGrpSpPr>
        <p:grpSpPr>
          <a:xfrm>
            <a:off x="8817532" y="6588829"/>
            <a:ext cx="9144000" cy="461665"/>
            <a:chOff x="0" y="0"/>
            <a:chExt cx="12192000" cy="615553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2192000" cy="615553"/>
            </a:xfrm>
            <a:custGeom>
              <a:avLst/>
              <a:gdLst/>
              <a:ahLst/>
              <a:cxnLst/>
              <a:rect l="l" t="t" r="r" b="b"/>
              <a:pathLst>
                <a:path w="12192000" h="615553">
                  <a:moveTo>
                    <a:pt x="0" y="0"/>
                  </a:moveTo>
                  <a:lnTo>
                    <a:pt x="12192000" y="0"/>
                  </a:lnTo>
                  <a:lnTo>
                    <a:pt x="12192000" y="615553"/>
                  </a:lnTo>
                  <a:lnTo>
                    <a:pt x="0" y="6155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9525"/>
              <a:ext cx="12192000" cy="62507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699"/>
                </a:lnSpc>
              </a:pPr>
              <a:r>
                <a:rPr lang="en-US" sz="2249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APANATIME TECHNOLOGY PVT. LTD.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1442624" y="2920487"/>
            <a:ext cx="4495876" cy="4175091"/>
            <a:chOff x="0" y="0"/>
            <a:chExt cx="5994502" cy="5566788"/>
          </a:xfrm>
        </p:grpSpPr>
        <p:sp>
          <p:nvSpPr>
            <p:cNvPr id="7" name="Freeform 7"/>
            <p:cNvSpPr/>
            <p:nvPr/>
          </p:nvSpPr>
          <p:spPr>
            <a:xfrm>
              <a:off x="10541" y="10541"/>
              <a:ext cx="5973318" cy="5545709"/>
            </a:xfrm>
            <a:custGeom>
              <a:avLst/>
              <a:gdLst/>
              <a:ahLst/>
              <a:cxnLst/>
              <a:rect l="l" t="t" r="r" b="b"/>
              <a:pathLst>
                <a:path w="5973318" h="5545709">
                  <a:moveTo>
                    <a:pt x="0" y="2772791"/>
                  </a:moveTo>
                  <a:cubicBezTo>
                    <a:pt x="0" y="1241425"/>
                    <a:pt x="1337183" y="0"/>
                    <a:pt x="2986659" y="0"/>
                  </a:cubicBezTo>
                  <a:cubicBezTo>
                    <a:pt x="4636135" y="0"/>
                    <a:pt x="5973318" y="1241425"/>
                    <a:pt x="5973318" y="2772791"/>
                  </a:cubicBezTo>
                  <a:cubicBezTo>
                    <a:pt x="5973318" y="4304157"/>
                    <a:pt x="4636262" y="5545709"/>
                    <a:pt x="2986659" y="5545709"/>
                  </a:cubicBezTo>
                  <a:cubicBezTo>
                    <a:pt x="1337056" y="5545709"/>
                    <a:pt x="0" y="4304284"/>
                    <a:pt x="0" y="2772791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5994400" cy="5566664"/>
            </a:xfrm>
            <a:custGeom>
              <a:avLst/>
              <a:gdLst/>
              <a:ahLst/>
              <a:cxnLst/>
              <a:rect l="l" t="t" r="r" b="b"/>
              <a:pathLst>
                <a:path w="5994400" h="5566664">
                  <a:moveTo>
                    <a:pt x="0" y="2783332"/>
                  </a:moveTo>
                  <a:cubicBezTo>
                    <a:pt x="0" y="1245489"/>
                    <a:pt x="1342644" y="0"/>
                    <a:pt x="2997200" y="0"/>
                  </a:cubicBezTo>
                  <a:cubicBezTo>
                    <a:pt x="4651756" y="0"/>
                    <a:pt x="5994400" y="1245489"/>
                    <a:pt x="5994400" y="2783332"/>
                  </a:cubicBezTo>
                  <a:lnTo>
                    <a:pt x="5983859" y="2783332"/>
                  </a:lnTo>
                  <a:lnTo>
                    <a:pt x="5994400" y="2783332"/>
                  </a:lnTo>
                  <a:cubicBezTo>
                    <a:pt x="5994400" y="4321302"/>
                    <a:pt x="4651756" y="5566664"/>
                    <a:pt x="2997200" y="5566664"/>
                  </a:cubicBezTo>
                  <a:lnTo>
                    <a:pt x="2997200" y="5556123"/>
                  </a:lnTo>
                  <a:lnTo>
                    <a:pt x="2997200" y="5566664"/>
                  </a:lnTo>
                  <a:cubicBezTo>
                    <a:pt x="1342644" y="5566664"/>
                    <a:pt x="0" y="4321175"/>
                    <a:pt x="0" y="2783332"/>
                  </a:cubicBezTo>
                  <a:lnTo>
                    <a:pt x="10541" y="2783332"/>
                  </a:lnTo>
                  <a:lnTo>
                    <a:pt x="21082" y="2783332"/>
                  </a:lnTo>
                  <a:lnTo>
                    <a:pt x="10541" y="2783332"/>
                  </a:lnTo>
                  <a:lnTo>
                    <a:pt x="0" y="2783332"/>
                  </a:lnTo>
                  <a:moveTo>
                    <a:pt x="21209" y="2783332"/>
                  </a:moveTo>
                  <a:cubicBezTo>
                    <a:pt x="21209" y="2789174"/>
                    <a:pt x="16510" y="2793873"/>
                    <a:pt x="10668" y="2793873"/>
                  </a:cubicBezTo>
                  <a:cubicBezTo>
                    <a:pt x="4826" y="2793873"/>
                    <a:pt x="127" y="2789174"/>
                    <a:pt x="127" y="2783332"/>
                  </a:cubicBezTo>
                  <a:cubicBezTo>
                    <a:pt x="127" y="2777490"/>
                    <a:pt x="4826" y="2772791"/>
                    <a:pt x="10668" y="2772791"/>
                  </a:cubicBezTo>
                  <a:cubicBezTo>
                    <a:pt x="16510" y="2772791"/>
                    <a:pt x="21209" y="2777490"/>
                    <a:pt x="21209" y="2783332"/>
                  </a:cubicBezTo>
                  <a:cubicBezTo>
                    <a:pt x="21209" y="4308094"/>
                    <a:pt x="1352931" y="5545582"/>
                    <a:pt x="2997327" y="5545582"/>
                  </a:cubicBezTo>
                  <a:cubicBezTo>
                    <a:pt x="4641723" y="5545582"/>
                    <a:pt x="5973445" y="4308221"/>
                    <a:pt x="5973445" y="2783332"/>
                  </a:cubicBezTo>
                  <a:cubicBezTo>
                    <a:pt x="5973445" y="1258443"/>
                    <a:pt x="4641596" y="21209"/>
                    <a:pt x="2997200" y="21209"/>
                  </a:cubicBezTo>
                  <a:lnTo>
                    <a:pt x="2997200" y="10541"/>
                  </a:lnTo>
                  <a:lnTo>
                    <a:pt x="2997200" y="21082"/>
                  </a:lnTo>
                  <a:cubicBezTo>
                    <a:pt x="1352804" y="21209"/>
                    <a:pt x="21209" y="1258570"/>
                    <a:pt x="21209" y="2783332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674763" y="905172"/>
            <a:ext cx="7088237" cy="885974"/>
            <a:chOff x="0" y="0"/>
            <a:chExt cx="9450983" cy="118129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9450983" cy="12289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Project Overview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87475" y="2530525"/>
            <a:ext cx="647402" cy="647402"/>
            <a:chOff x="0" y="0"/>
            <a:chExt cx="863203" cy="863203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098575" y="2588419"/>
            <a:ext cx="425202" cy="531614"/>
            <a:chOff x="0" y="0"/>
            <a:chExt cx="566937" cy="70881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47625"/>
              <a:ext cx="566937" cy="6611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1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913632" y="2535287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Business Objective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913632" y="3148310"/>
            <a:ext cx="8524131" cy="453629"/>
            <a:chOff x="0" y="0"/>
            <a:chExt cx="11365508" cy="60483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1365509" cy="604838"/>
            </a:xfrm>
            <a:custGeom>
              <a:avLst/>
              <a:gdLst/>
              <a:ahLst/>
              <a:cxnLst/>
              <a:rect l="l" t="t" r="r" b="b"/>
              <a:pathLst>
                <a:path w="11365509" h="604838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Purpose and benefits of the college dashboard.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87475" y="4199632"/>
            <a:ext cx="647402" cy="647402"/>
            <a:chOff x="0" y="0"/>
            <a:chExt cx="863203" cy="86320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1098575" y="4257526"/>
            <a:ext cx="425202" cy="531614"/>
            <a:chOff x="0" y="0"/>
            <a:chExt cx="566937" cy="70881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47625"/>
              <a:ext cx="566937" cy="6611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2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913632" y="4204395"/>
            <a:ext cx="4038600" cy="442912"/>
            <a:chOff x="0" y="0"/>
            <a:chExt cx="5384800" cy="59055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384800" cy="590550"/>
            </a:xfrm>
            <a:custGeom>
              <a:avLst/>
              <a:gdLst/>
              <a:ahLst/>
              <a:cxnLst/>
              <a:rect l="l" t="t" r="r" b="b"/>
              <a:pathLst>
                <a:path w="5384800" h="590550">
                  <a:moveTo>
                    <a:pt x="0" y="0"/>
                  </a:moveTo>
                  <a:lnTo>
                    <a:pt x="5384800" y="0"/>
                  </a:lnTo>
                  <a:lnTo>
                    <a:pt x="538480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28575"/>
              <a:ext cx="5384800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Constraints &amp; Architecture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913632" y="4817418"/>
            <a:ext cx="8524131" cy="453629"/>
            <a:chOff x="0" y="0"/>
            <a:chExt cx="11365508" cy="60483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1365509" cy="604838"/>
            </a:xfrm>
            <a:custGeom>
              <a:avLst/>
              <a:gdLst/>
              <a:ahLst/>
              <a:cxnLst/>
              <a:rect l="l" t="t" r="r" b="b"/>
              <a:pathLst>
                <a:path w="11365509" h="604838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Challenges faced and system design.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87475" y="5868740"/>
            <a:ext cx="647402" cy="647403"/>
            <a:chOff x="0" y="0"/>
            <a:chExt cx="863203" cy="863203"/>
          </a:xfrm>
        </p:grpSpPr>
        <p:sp>
          <p:nvSpPr>
            <p:cNvPr id="40" name="Freeform 4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098575" y="5926634"/>
            <a:ext cx="425202" cy="531614"/>
            <a:chOff x="0" y="0"/>
            <a:chExt cx="566937" cy="708818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47625"/>
              <a:ext cx="566937" cy="6611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3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913632" y="5873502"/>
            <a:ext cx="3544044" cy="442912"/>
            <a:chOff x="0" y="0"/>
            <a:chExt cx="4725392" cy="59055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Data Workflow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913632" y="6486525"/>
            <a:ext cx="8524131" cy="453629"/>
            <a:chOff x="0" y="0"/>
            <a:chExt cx="11365508" cy="604838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1365509" cy="604838"/>
            </a:xfrm>
            <a:custGeom>
              <a:avLst/>
              <a:gdLst/>
              <a:ahLst/>
              <a:cxnLst/>
              <a:rect l="l" t="t" r="r" b="b"/>
              <a:pathLst>
                <a:path w="11365509" h="604838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Collection, analysis, and visualization steps.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987475" y="7537848"/>
            <a:ext cx="647402" cy="647402"/>
            <a:chOff x="0" y="0"/>
            <a:chExt cx="863203" cy="863203"/>
          </a:xfrm>
        </p:grpSpPr>
        <p:sp>
          <p:nvSpPr>
            <p:cNvPr id="52" name="Freeform 5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53" name="Freeform 5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54" name="Group 54"/>
          <p:cNvGrpSpPr/>
          <p:nvPr/>
        </p:nvGrpSpPr>
        <p:grpSpPr>
          <a:xfrm>
            <a:off x="1098575" y="7595741"/>
            <a:ext cx="425202" cy="531614"/>
            <a:chOff x="0" y="0"/>
            <a:chExt cx="566937" cy="708818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6" name="TextBox 56"/>
            <p:cNvSpPr txBox="1"/>
            <p:nvPr/>
          </p:nvSpPr>
          <p:spPr>
            <a:xfrm>
              <a:off x="0" y="47625"/>
              <a:ext cx="566937" cy="6611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4</a:t>
              </a:r>
            </a:p>
          </p:txBody>
        </p:sp>
      </p:grpSp>
      <p:grpSp>
        <p:nvGrpSpPr>
          <p:cNvPr id="57" name="Group 57"/>
          <p:cNvGrpSpPr/>
          <p:nvPr/>
        </p:nvGrpSpPr>
        <p:grpSpPr>
          <a:xfrm>
            <a:off x="1913632" y="7542610"/>
            <a:ext cx="3544044" cy="442912"/>
            <a:chOff x="0" y="0"/>
            <a:chExt cx="4725392" cy="590550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9" name="TextBox 59"/>
            <p:cNvSpPr txBox="1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Key Components</a:t>
              </a:r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1913632" y="8155632"/>
            <a:ext cx="8524131" cy="453629"/>
            <a:chOff x="0" y="0"/>
            <a:chExt cx="11365508" cy="604838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11365509" cy="604838"/>
            </a:xfrm>
            <a:custGeom>
              <a:avLst/>
              <a:gdLst/>
              <a:ahLst/>
              <a:cxnLst/>
              <a:rect l="l" t="t" r="r" b="b"/>
              <a:pathLst>
                <a:path w="11365509" h="604838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2" name="TextBox 62"/>
            <p:cNvSpPr txBox="1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EDA, preprocessing, visualization, and outcomes.</a:t>
              </a:r>
            </a:p>
          </p:txBody>
        </p:sp>
      </p:grpSp>
      <p:sp>
        <p:nvSpPr>
          <p:cNvPr id="63" name="Freeform 63"/>
          <p:cNvSpPr/>
          <p:nvPr/>
        </p:nvSpPr>
        <p:spPr>
          <a:xfrm>
            <a:off x="11268389" y="2463111"/>
            <a:ext cx="4844345" cy="4844345"/>
          </a:xfrm>
          <a:custGeom>
            <a:avLst/>
            <a:gdLst/>
            <a:ahLst/>
            <a:cxnLst/>
            <a:rect l="l" t="t" r="r" b="b"/>
            <a:pathLst>
              <a:path w="4844345" h="4844345">
                <a:moveTo>
                  <a:pt x="0" y="0"/>
                </a:moveTo>
                <a:lnTo>
                  <a:pt x="4844345" y="0"/>
                </a:lnTo>
                <a:lnTo>
                  <a:pt x="4844345" y="4844345"/>
                </a:lnTo>
                <a:lnTo>
                  <a:pt x="0" y="4844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65" name="Group 65"/>
          <p:cNvGrpSpPr/>
          <p:nvPr/>
        </p:nvGrpSpPr>
        <p:grpSpPr>
          <a:xfrm>
            <a:off x="8767326" y="7472511"/>
            <a:ext cx="9846469" cy="461665"/>
            <a:chOff x="0" y="0"/>
            <a:chExt cx="13128625" cy="615553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13128625" cy="615553"/>
            </a:xfrm>
            <a:custGeom>
              <a:avLst/>
              <a:gdLst/>
              <a:ahLst/>
              <a:cxnLst/>
              <a:rect l="l" t="t" r="r" b="b"/>
              <a:pathLst>
                <a:path w="13128625" h="615553">
                  <a:moveTo>
                    <a:pt x="0" y="0"/>
                  </a:moveTo>
                  <a:lnTo>
                    <a:pt x="13128625" y="0"/>
                  </a:lnTo>
                  <a:lnTo>
                    <a:pt x="13128625" y="615553"/>
                  </a:lnTo>
                  <a:lnTo>
                    <a:pt x="0" y="6155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7" name="TextBox 67"/>
            <p:cNvSpPr txBox="1"/>
            <p:nvPr/>
          </p:nvSpPr>
          <p:spPr>
            <a:xfrm>
              <a:off x="0" y="-9525"/>
              <a:ext cx="13128625" cy="62507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699"/>
                </a:lnSpc>
              </a:pPr>
              <a:r>
                <a:rPr lang="en-US" sz="224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APANATIME TECHNOLOGY PVT. LTD.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992238" y="1638300"/>
            <a:ext cx="7694562" cy="1327994"/>
            <a:chOff x="0" y="-589360"/>
            <a:chExt cx="10259416" cy="17706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808433" y="-589360"/>
              <a:ext cx="9450983" cy="122892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Business Objective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87475" y="3386732"/>
            <a:ext cx="4590604" cy="2115890"/>
            <a:chOff x="0" y="0"/>
            <a:chExt cx="6120805" cy="2821187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6108065" cy="2808478"/>
            </a:xfrm>
            <a:custGeom>
              <a:avLst/>
              <a:gdLst/>
              <a:ahLst/>
              <a:cxnLst/>
              <a:rect l="l" t="t" r="r" b="b"/>
              <a:pathLst>
                <a:path w="6108065" h="2808478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5948934" y="0"/>
                  </a:lnTo>
                  <a:cubicBezTo>
                    <a:pt x="6036818" y="0"/>
                    <a:pt x="6108065" y="71120"/>
                    <a:pt x="6108065" y="158750"/>
                  </a:cubicBezTo>
                  <a:lnTo>
                    <a:pt x="6108065" y="2649728"/>
                  </a:lnTo>
                  <a:cubicBezTo>
                    <a:pt x="6108065" y="2737485"/>
                    <a:pt x="6036818" y="2808478"/>
                    <a:pt x="5948934" y="2808478"/>
                  </a:cubicBezTo>
                  <a:lnTo>
                    <a:pt x="159131" y="2808478"/>
                  </a:lnTo>
                  <a:cubicBezTo>
                    <a:pt x="71247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120765" cy="2821178"/>
            </a:xfrm>
            <a:custGeom>
              <a:avLst/>
              <a:gdLst/>
              <a:ahLst/>
              <a:cxnLst/>
              <a:rect l="l" t="t" r="r" b="b"/>
              <a:pathLst>
                <a:path w="6120765" h="2821178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5955284" y="0"/>
                  </a:lnTo>
                  <a:lnTo>
                    <a:pt x="5955284" y="6350"/>
                  </a:lnTo>
                  <a:lnTo>
                    <a:pt x="5955284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2656078"/>
                  </a:lnTo>
                  <a:lnTo>
                    <a:pt x="6114415" y="2656078"/>
                  </a:lnTo>
                  <a:lnTo>
                    <a:pt x="6120765" y="2656078"/>
                  </a:lnTo>
                  <a:cubicBezTo>
                    <a:pt x="6120765" y="2747264"/>
                    <a:pt x="6046597" y="2821178"/>
                    <a:pt x="5955284" y="2821178"/>
                  </a:cubicBezTo>
                  <a:lnTo>
                    <a:pt x="5955284" y="2814828"/>
                  </a:lnTo>
                  <a:lnTo>
                    <a:pt x="5955284" y="2821178"/>
                  </a:lnTo>
                  <a:lnTo>
                    <a:pt x="165481" y="2821178"/>
                  </a:lnTo>
                  <a:lnTo>
                    <a:pt x="165481" y="2814828"/>
                  </a:lnTo>
                  <a:lnTo>
                    <a:pt x="165481" y="2821178"/>
                  </a:lnTo>
                  <a:cubicBezTo>
                    <a:pt x="74041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481" y="2808478"/>
                  </a:cubicBezTo>
                  <a:lnTo>
                    <a:pt x="5955284" y="2808478"/>
                  </a:lnTo>
                  <a:cubicBezTo>
                    <a:pt x="6039739" y="2808478"/>
                    <a:pt x="6108065" y="2740152"/>
                    <a:pt x="6108065" y="2656078"/>
                  </a:cubicBezTo>
                  <a:lnTo>
                    <a:pt x="6108065" y="165100"/>
                  </a:lnTo>
                  <a:cubicBezTo>
                    <a:pt x="6108065" y="80899"/>
                    <a:pt x="6039612" y="12700"/>
                    <a:pt x="5955284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85280" y="3684537"/>
            <a:ext cx="3678139" cy="442912"/>
            <a:chOff x="0" y="0"/>
            <a:chExt cx="4904185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904185" cy="590550"/>
            </a:xfrm>
            <a:custGeom>
              <a:avLst/>
              <a:gdLst/>
              <a:ahLst/>
              <a:cxnLst/>
              <a:rect l="l" t="t" r="r" b="b"/>
              <a:pathLst>
                <a:path w="4904185" h="590550">
                  <a:moveTo>
                    <a:pt x="0" y="0"/>
                  </a:moveTo>
                  <a:lnTo>
                    <a:pt x="4904185" y="0"/>
                  </a:lnTo>
                  <a:lnTo>
                    <a:pt x="4904185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4904185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Admin Decision-Making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85280" y="4297561"/>
            <a:ext cx="3994994" cy="907256"/>
            <a:chOff x="0" y="0"/>
            <a:chExt cx="5326658" cy="12096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326658" cy="1209675"/>
            </a:xfrm>
            <a:custGeom>
              <a:avLst/>
              <a:gdLst/>
              <a:ahLst/>
              <a:cxnLst/>
              <a:rect l="l" t="t" r="r" b="b"/>
              <a:pathLst>
                <a:path w="5326658" h="1209675">
                  <a:moveTo>
                    <a:pt x="0" y="0"/>
                  </a:moveTo>
                  <a:lnTo>
                    <a:pt x="5326658" y="0"/>
                  </a:lnTo>
                  <a:lnTo>
                    <a:pt x="532665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532665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The college dashboard helps leaders with insights.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852071" y="3386732"/>
            <a:ext cx="4590604" cy="2115890"/>
            <a:chOff x="0" y="0"/>
            <a:chExt cx="6120805" cy="2821187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6108065" cy="2808478"/>
            </a:xfrm>
            <a:custGeom>
              <a:avLst/>
              <a:gdLst/>
              <a:ahLst/>
              <a:cxnLst/>
              <a:rect l="l" t="t" r="r" b="b"/>
              <a:pathLst>
                <a:path w="6108065" h="2808478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5948934" y="0"/>
                  </a:lnTo>
                  <a:cubicBezTo>
                    <a:pt x="6036818" y="0"/>
                    <a:pt x="6108065" y="71120"/>
                    <a:pt x="6108065" y="158750"/>
                  </a:cubicBezTo>
                  <a:lnTo>
                    <a:pt x="6108065" y="2649728"/>
                  </a:lnTo>
                  <a:cubicBezTo>
                    <a:pt x="6108065" y="2737485"/>
                    <a:pt x="6036818" y="2808478"/>
                    <a:pt x="5948934" y="2808478"/>
                  </a:cubicBezTo>
                  <a:lnTo>
                    <a:pt x="159131" y="2808478"/>
                  </a:lnTo>
                  <a:cubicBezTo>
                    <a:pt x="71247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120765" cy="2821178"/>
            </a:xfrm>
            <a:custGeom>
              <a:avLst/>
              <a:gdLst/>
              <a:ahLst/>
              <a:cxnLst/>
              <a:rect l="l" t="t" r="r" b="b"/>
              <a:pathLst>
                <a:path w="6120765" h="2821178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5955284" y="0"/>
                  </a:lnTo>
                  <a:lnTo>
                    <a:pt x="5955284" y="6350"/>
                  </a:lnTo>
                  <a:lnTo>
                    <a:pt x="5955284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2656078"/>
                  </a:lnTo>
                  <a:lnTo>
                    <a:pt x="6114415" y="2656078"/>
                  </a:lnTo>
                  <a:lnTo>
                    <a:pt x="6120765" y="2656078"/>
                  </a:lnTo>
                  <a:cubicBezTo>
                    <a:pt x="6120765" y="2747264"/>
                    <a:pt x="6046597" y="2821178"/>
                    <a:pt x="5955284" y="2821178"/>
                  </a:cubicBezTo>
                  <a:lnTo>
                    <a:pt x="5955284" y="2814828"/>
                  </a:lnTo>
                  <a:lnTo>
                    <a:pt x="5955284" y="2821178"/>
                  </a:lnTo>
                  <a:lnTo>
                    <a:pt x="165481" y="2821178"/>
                  </a:lnTo>
                  <a:lnTo>
                    <a:pt x="165481" y="2814828"/>
                  </a:lnTo>
                  <a:lnTo>
                    <a:pt x="165481" y="2821178"/>
                  </a:lnTo>
                  <a:cubicBezTo>
                    <a:pt x="74041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481" y="2808478"/>
                  </a:cubicBezTo>
                  <a:lnTo>
                    <a:pt x="5955284" y="2808478"/>
                  </a:lnTo>
                  <a:cubicBezTo>
                    <a:pt x="6039739" y="2808478"/>
                    <a:pt x="6108065" y="2740152"/>
                    <a:pt x="6108065" y="2656078"/>
                  </a:cubicBezTo>
                  <a:lnTo>
                    <a:pt x="6108065" y="165100"/>
                  </a:lnTo>
                  <a:cubicBezTo>
                    <a:pt x="6108065" y="80899"/>
                    <a:pt x="6039612" y="12700"/>
                    <a:pt x="5955284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6149876" y="3684537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Summarized Purpose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6149876" y="4297561"/>
            <a:ext cx="3994994" cy="907256"/>
            <a:chOff x="0" y="0"/>
            <a:chExt cx="5326658" cy="120967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326658" cy="1209675"/>
            </a:xfrm>
            <a:custGeom>
              <a:avLst/>
              <a:gdLst/>
              <a:ahLst/>
              <a:cxnLst/>
              <a:rect l="l" t="t" r="r" b="b"/>
              <a:pathLst>
                <a:path w="5326658" h="1209675">
                  <a:moveTo>
                    <a:pt x="0" y="0"/>
                  </a:moveTo>
                  <a:lnTo>
                    <a:pt x="5326658" y="0"/>
                  </a:lnTo>
                  <a:lnTo>
                    <a:pt x="532665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85725"/>
              <a:ext cx="532665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It provides information for operations improvements.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87475" y="5776615"/>
            <a:ext cx="9455051" cy="1662261"/>
            <a:chOff x="0" y="0"/>
            <a:chExt cx="12606735" cy="2216348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12594082" cy="2203577"/>
            </a:xfrm>
            <a:custGeom>
              <a:avLst/>
              <a:gdLst/>
              <a:ahLst/>
              <a:cxnLst/>
              <a:rect l="l" t="t" r="r" b="b"/>
              <a:pathLst>
                <a:path w="12594082" h="2203577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2434570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044827"/>
                  </a:lnTo>
                  <a:cubicBezTo>
                    <a:pt x="12594082" y="2132457"/>
                    <a:pt x="12522708" y="2203577"/>
                    <a:pt x="12434570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12606782" cy="2216277"/>
            </a:xfrm>
            <a:custGeom>
              <a:avLst/>
              <a:gdLst/>
              <a:ahLst/>
              <a:cxnLst/>
              <a:rect l="l" t="t" r="r" b="b"/>
              <a:pathLst>
                <a:path w="12606782" h="2216277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2440920" y="0"/>
                  </a:lnTo>
                  <a:lnTo>
                    <a:pt x="12440920" y="6350"/>
                  </a:lnTo>
                  <a:lnTo>
                    <a:pt x="12440920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051177"/>
                  </a:lnTo>
                  <a:lnTo>
                    <a:pt x="12600432" y="2051177"/>
                  </a:lnTo>
                  <a:lnTo>
                    <a:pt x="12606782" y="2051177"/>
                  </a:lnTo>
                  <a:cubicBezTo>
                    <a:pt x="12606782" y="2142363"/>
                    <a:pt x="12532487" y="2216277"/>
                    <a:pt x="12440920" y="2216277"/>
                  </a:cubicBezTo>
                  <a:lnTo>
                    <a:pt x="12440920" y="2209927"/>
                  </a:lnTo>
                  <a:lnTo>
                    <a:pt x="12440920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2440920" y="2203577"/>
                  </a:lnTo>
                  <a:cubicBezTo>
                    <a:pt x="12525501" y="2203577"/>
                    <a:pt x="12594082" y="2135251"/>
                    <a:pt x="12594082" y="2051177"/>
                  </a:cubicBezTo>
                  <a:lnTo>
                    <a:pt x="12594082" y="165100"/>
                  </a:lnTo>
                  <a:cubicBezTo>
                    <a:pt x="12594082" y="80899"/>
                    <a:pt x="12525501" y="12700"/>
                    <a:pt x="12440920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1285280" y="6074420"/>
            <a:ext cx="3544044" cy="442912"/>
            <a:chOff x="0" y="0"/>
            <a:chExt cx="4725392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Key Benefits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85280" y="6687442"/>
            <a:ext cx="8859441" cy="453629"/>
            <a:chOff x="0" y="0"/>
            <a:chExt cx="11812588" cy="60483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812588" cy="604838"/>
            </a:xfrm>
            <a:custGeom>
              <a:avLst/>
              <a:gdLst/>
              <a:ahLst/>
              <a:cxnLst/>
              <a:rect l="l" t="t" r="r" b="b"/>
              <a:pathLst>
                <a:path w="11812588" h="604838">
                  <a:moveTo>
                    <a:pt x="0" y="0"/>
                  </a:moveTo>
                  <a:lnTo>
                    <a:pt x="11812588" y="0"/>
                  </a:lnTo>
                  <a:lnTo>
                    <a:pt x="118125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85725"/>
              <a:ext cx="1181258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Offers a clear view for data driven choices.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4C92E728-B44C-635C-4310-5AB4AD7B51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967919" y="1750367"/>
            <a:ext cx="6298814" cy="69088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7"/>
          <p:cNvGrpSpPr/>
          <p:nvPr/>
        </p:nvGrpSpPr>
        <p:grpSpPr>
          <a:xfrm>
            <a:off x="7989247" y="11328446"/>
            <a:ext cx="11115674" cy="288540"/>
            <a:chOff x="0" y="0"/>
            <a:chExt cx="14820898" cy="3847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820898" cy="384720"/>
            </a:xfrm>
            <a:custGeom>
              <a:avLst/>
              <a:gdLst/>
              <a:ahLst/>
              <a:cxnLst/>
              <a:rect l="l" t="t" r="r" b="b"/>
              <a:pathLst>
                <a:path w="14820898" h="384720">
                  <a:moveTo>
                    <a:pt x="0" y="0"/>
                  </a:moveTo>
                  <a:lnTo>
                    <a:pt x="14820898" y="0"/>
                  </a:lnTo>
                  <a:lnTo>
                    <a:pt x="14820898" y="384720"/>
                  </a:lnTo>
                  <a:lnTo>
                    <a:pt x="0" y="3847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4820898" cy="4132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1349"/>
                </a:lnSpc>
              </a:pPr>
              <a:r>
                <a:rPr lang="en-US" sz="1124" u="sng">
                  <a:solidFill>
                    <a:srgbClr val="0563C1"/>
                  </a:solidFill>
                  <a:latin typeface="Calibri (MS)"/>
                  <a:ea typeface="Calibri (MS)"/>
                  <a:cs typeface="Calibri (MS)"/>
                  <a:sym typeface="Calibri (MS)"/>
                  <a:hlinkClick r:id="rId3" tooltip="http://www.aesdes.org/top-5-constraints-2020/"/>
                </a:rPr>
                <a:t>This Photo</a:t>
              </a:r>
              <a:r>
                <a:rPr lang="en-US" sz="1124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by Unknown Author is licensed under </a:t>
              </a:r>
              <a:r>
                <a:rPr lang="en-US" sz="1124" u="sng">
                  <a:solidFill>
                    <a:srgbClr val="0563C1"/>
                  </a:solidFill>
                  <a:latin typeface="Calibri (MS)"/>
                  <a:ea typeface="Calibri (MS)"/>
                  <a:cs typeface="Calibri (MS)"/>
                  <a:sym typeface="Calibri (MS)"/>
                  <a:hlinkClick r:id="rId4" tooltip="https://creativecommons.org/licenses/by-nc/3.0/"/>
                </a:rPr>
                <a:t>CC BY-NC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1326207"/>
            <a:ext cx="7313562" cy="927348"/>
            <a:chOff x="0" y="-55165"/>
            <a:chExt cx="9751416" cy="123646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300433" y="-55165"/>
              <a:ext cx="9450983" cy="12289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Business Constraints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11176" y="2678757"/>
            <a:ext cx="38100" cy="5468094"/>
            <a:chOff x="0" y="0"/>
            <a:chExt cx="50800" cy="729079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0800" cy="7290816"/>
            </a:xfrm>
            <a:custGeom>
              <a:avLst/>
              <a:gdLst/>
              <a:ahLst/>
              <a:cxnLst/>
              <a:rect l="l" t="t" r="r" b="b"/>
              <a:pathLst>
                <a:path w="50800" h="729081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7265416"/>
                  </a:lnTo>
                  <a:cubicBezTo>
                    <a:pt x="50800" y="7279386"/>
                    <a:pt x="39370" y="7290816"/>
                    <a:pt x="25400" y="7290816"/>
                  </a:cubicBezTo>
                  <a:cubicBezTo>
                    <a:pt x="11430" y="7290816"/>
                    <a:pt x="0" y="7279386"/>
                    <a:pt x="0" y="7265416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592015" y="3297585"/>
            <a:ext cx="850553" cy="38100"/>
            <a:chOff x="0" y="0"/>
            <a:chExt cx="1134070" cy="50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987475" y="2992934"/>
            <a:ext cx="647402" cy="647402"/>
            <a:chOff x="0" y="0"/>
            <a:chExt cx="863203" cy="863203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098575" y="3086547"/>
            <a:ext cx="425202" cy="4958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>
              <a:lnSpc>
                <a:spcPts val="3312"/>
              </a:lnSpc>
            </a:pPr>
            <a:r>
              <a:rPr lang="en-US" sz="3312" b="1" dirty="0">
                <a:solidFill>
                  <a:srgbClr val="443728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1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2728764" y="2962275"/>
            <a:ext cx="3544044" cy="442912"/>
            <a:chOff x="0" y="0"/>
            <a:chExt cx="4725392" cy="5905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Manual Data Entry</a:t>
              </a: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2728764" y="3511004"/>
            <a:ext cx="7708999" cy="51792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Time-consuming and prone to errors.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1592015" y="5214789"/>
            <a:ext cx="850553" cy="38100"/>
            <a:chOff x="0" y="0"/>
            <a:chExt cx="1134070" cy="50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987475" y="4910138"/>
            <a:ext cx="647402" cy="647402"/>
            <a:chOff x="0" y="0"/>
            <a:chExt cx="863203" cy="863203"/>
          </a:xfrm>
        </p:grpSpPr>
        <p:sp>
          <p:nvSpPr>
            <p:cNvPr id="32" name="Freeform 3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sp>
        <p:nvSpPr>
          <p:cNvPr id="36" name="TextBox 36"/>
          <p:cNvSpPr txBox="1"/>
          <p:nvPr/>
        </p:nvSpPr>
        <p:spPr>
          <a:xfrm>
            <a:off x="1098575" y="5003750"/>
            <a:ext cx="425202" cy="4958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>
              <a:lnSpc>
                <a:spcPts val="3312"/>
              </a:lnSpc>
            </a:pPr>
            <a:r>
              <a:rPr lang="en-US" sz="3312" b="1" dirty="0">
                <a:solidFill>
                  <a:srgbClr val="443728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2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2728764" y="4879479"/>
            <a:ext cx="3544044" cy="492621"/>
            <a:chOff x="0" y="0"/>
            <a:chExt cx="4725392" cy="656829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37704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Data unavailable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2728764" y="5492502"/>
            <a:ext cx="7708999" cy="453629"/>
            <a:chOff x="0" y="0"/>
            <a:chExt cx="10278665" cy="604838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0278665" cy="604838"/>
            </a:xfrm>
            <a:custGeom>
              <a:avLst/>
              <a:gdLst/>
              <a:ahLst/>
              <a:cxnLst/>
              <a:rect l="l" t="t" r="r" b="b"/>
              <a:pathLst>
                <a:path w="10278665" h="604838">
                  <a:moveTo>
                    <a:pt x="0" y="0"/>
                  </a:moveTo>
                  <a:lnTo>
                    <a:pt x="10278665" y="0"/>
                  </a:lnTo>
                  <a:lnTo>
                    <a:pt x="1027866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85725"/>
              <a:ext cx="1027866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No academic performance data available</a:t>
              </a:r>
            </a:p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592015" y="7131992"/>
            <a:ext cx="850553" cy="38100"/>
            <a:chOff x="0" y="0"/>
            <a:chExt cx="1134070" cy="508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grpSp>
        <p:nvGrpSpPr>
          <p:cNvPr id="45" name="Group 45"/>
          <p:cNvGrpSpPr/>
          <p:nvPr/>
        </p:nvGrpSpPr>
        <p:grpSpPr>
          <a:xfrm>
            <a:off x="987475" y="6827341"/>
            <a:ext cx="647402" cy="647403"/>
            <a:chOff x="0" y="0"/>
            <a:chExt cx="863203" cy="863203"/>
          </a:xfrm>
        </p:grpSpPr>
        <p:sp>
          <p:nvSpPr>
            <p:cNvPr id="46" name="Freeform 46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47" name="Freeform 47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1C8C6"/>
            </a:solidFill>
          </p:spPr>
        </p:sp>
      </p:grpSp>
      <p:sp>
        <p:nvSpPr>
          <p:cNvPr id="50" name="TextBox 50"/>
          <p:cNvSpPr txBox="1"/>
          <p:nvPr/>
        </p:nvSpPr>
        <p:spPr>
          <a:xfrm>
            <a:off x="1098575" y="6920954"/>
            <a:ext cx="425202" cy="4958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>
              <a:lnSpc>
                <a:spcPts val="3312"/>
              </a:lnSpc>
            </a:pPr>
            <a:r>
              <a:rPr lang="en-US" sz="3312" b="1" dirty="0">
                <a:solidFill>
                  <a:srgbClr val="443728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3</a:t>
            </a:r>
          </a:p>
        </p:txBody>
      </p:sp>
      <p:grpSp>
        <p:nvGrpSpPr>
          <p:cNvPr id="51" name="Group 51"/>
          <p:cNvGrpSpPr/>
          <p:nvPr/>
        </p:nvGrpSpPr>
        <p:grpSpPr>
          <a:xfrm>
            <a:off x="2728764" y="6796682"/>
            <a:ext cx="3544044" cy="442912"/>
            <a:chOff x="0" y="0"/>
            <a:chExt cx="4725392" cy="59055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Time Constraints</a:t>
              </a: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2728764" y="7409706"/>
            <a:ext cx="7708999" cy="453629"/>
            <a:chOff x="0" y="0"/>
            <a:chExt cx="10278665" cy="604838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10278665" cy="604838"/>
            </a:xfrm>
            <a:custGeom>
              <a:avLst/>
              <a:gdLst/>
              <a:ahLst/>
              <a:cxnLst/>
              <a:rect l="l" t="t" r="r" b="b"/>
              <a:pathLst>
                <a:path w="10278665" h="604838">
                  <a:moveTo>
                    <a:pt x="0" y="0"/>
                  </a:moveTo>
                  <a:lnTo>
                    <a:pt x="10278665" y="0"/>
                  </a:lnTo>
                  <a:lnTo>
                    <a:pt x="1027866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6" name="TextBox 56"/>
            <p:cNvSpPr txBox="1"/>
            <p:nvPr/>
          </p:nvSpPr>
          <p:spPr>
            <a:xfrm>
              <a:off x="0" y="-85725"/>
              <a:ext cx="1027866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Limited time frame (2 months data)</a:t>
              </a:r>
            </a:p>
          </p:txBody>
        </p:sp>
      </p:grpSp>
      <p:pic>
        <p:nvPicPr>
          <p:cNvPr id="58" name="Picture 57">
            <a:extLst>
              <a:ext uri="{FF2B5EF4-FFF2-40B4-BE49-F238E27FC236}">
                <a16:creationId xmlns:a16="http://schemas.microsoft.com/office/drawing/2014/main" id="{36E71647-9F11-A577-E851-43E4D2ED41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781313" y="1810568"/>
            <a:ext cx="8514449" cy="6695555"/>
          </a:xfrm>
          <a:prstGeom prst="rect">
            <a:avLst/>
          </a:prstGeom>
          <a:solidFill>
            <a:schemeClr val="accent2">
              <a:lumMod val="40000"/>
              <a:lumOff val="60000"/>
              <a:alpha val="0"/>
            </a:schemeClr>
          </a:solidFill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838027" y="820490"/>
            <a:ext cx="5934373" cy="741610"/>
            <a:chOff x="0" y="0"/>
            <a:chExt cx="7912497" cy="9888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912497" cy="988813"/>
            </a:xfrm>
            <a:custGeom>
              <a:avLst/>
              <a:gdLst/>
              <a:ahLst/>
              <a:cxnLst/>
              <a:rect l="l" t="t" r="r" b="b"/>
              <a:pathLst>
                <a:path w="7912497" h="988813">
                  <a:moveTo>
                    <a:pt x="0" y="0"/>
                  </a:moveTo>
                  <a:lnTo>
                    <a:pt x="7912497" y="0"/>
                  </a:lnTo>
                  <a:lnTo>
                    <a:pt x="7912497" y="988813"/>
                  </a:lnTo>
                  <a:lnTo>
                    <a:pt x="0" y="9888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7912497" cy="10269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812"/>
                </a:lnSpc>
              </a:pPr>
              <a:r>
                <a:rPr lang="en-US" sz="4625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Project Architecture</a:t>
              </a:r>
            </a:p>
          </p:txBody>
        </p:sp>
      </p:grpSp>
      <p:sp>
        <p:nvSpPr>
          <p:cNvPr id="9" name="Freeform 9" descr="preencoded.png"/>
          <p:cNvSpPr/>
          <p:nvPr/>
        </p:nvSpPr>
        <p:spPr>
          <a:xfrm>
            <a:off x="1861245" y="1907307"/>
            <a:ext cx="1186755" cy="1424136"/>
          </a:xfrm>
          <a:custGeom>
            <a:avLst/>
            <a:gdLst/>
            <a:ahLst/>
            <a:cxnLst/>
            <a:rect l="l" t="t" r="r" b="b"/>
            <a:pathLst>
              <a:path w="1186755" h="1424136">
                <a:moveTo>
                  <a:pt x="0" y="0"/>
                </a:moveTo>
                <a:lnTo>
                  <a:pt x="1186755" y="0"/>
                </a:lnTo>
                <a:lnTo>
                  <a:pt x="1186755" y="1424136"/>
                </a:lnTo>
                <a:lnTo>
                  <a:pt x="0" y="14241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" r="-1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3662214" y="2106216"/>
            <a:ext cx="2967186" cy="370880"/>
            <a:chOff x="0" y="0"/>
            <a:chExt cx="3956248" cy="49450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956248" cy="494507"/>
            </a:xfrm>
            <a:custGeom>
              <a:avLst/>
              <a:gdLst/>
              <a:ahLst/>
              <a:cxnLst/>
              <a:rect l="l" t="t" r="r" b="b"/>
              <a:pathLst>
                <a:path w="3956248" h="494507">
                  <a:moveTo>
                    <a:pt x="0" y="0"/>
                  </a:moveTo>
                  <a:lnTo>
                    <a:pt x="3956248" y="0"/>
                  </a:lnTo>
                  <a:lnTo>
                    <a:pt x="3956248" y="494507"/>
                  </a:lnTo>
                  <a:lnTo>
                    <a:pt x="0" y="4945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3956248" cy="51355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75"/>
                </a:lnSpc>
              </a:pPr>
              <a:r>
                <a:rPr lang="en-US" sz="2312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Excel Data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662214" y="2751202"/>
            <a:ext cx="15083730" cy="379810"/>
            <a:chOff x="0" y="0"/>
            <a:chExt cx="20111640" cy="50641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111641" cy="506413"/>
            </a:xfrm>
            <a:custGeom>
              <a:avLst/>
              <a:gdLst/>
              <a:ahLst/>
              <a:cxnLst/>
              <a:rect l="l" t="t" r="r" b="b"/>
              <a:pathLst>
                <a:path w="20111641" h="506413">
                  <a:moveTo>
                    <a:pt x="0" y="0"/>
                  </a:moveTo>
                  <a:lnTo>
                    <a:pt x="20111641" y="0"/>
                  </a:lnTo>
                  <a:lnTo>
                    <a:pt x="20111641" y="506413"/>
                  </a:lnTo>
                  <a:lnTo>
                    <a:pt x="0" y="506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20111640" cy="573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1812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Manual datasets as the source.</a:t>
              </a:r>
            </a:p>
          </p:txBody>
        </p:sp>
      </p:grpSp>
      <p:sp>
        <p:nvSpPr>
          <p:cNvPr id="16" name="Freeform 16" descr="preencoded.png"/>
          <p:cNvSpPr/>
          <p:nvPr/>
        </p:nvSpPr>
        <p:spPr>
          <a:xfrm>
            <a:off x="1861245" y="3293120"/>
            <a:ext cx="1186755" cy="1424136"/>
          </a:xfrm>
          <a:custGeom>
            <a:avLst/>
            <a:gdLst/>
            <a:ahLst/>
            <a:cxnLst/>
            <a:rect l="l" t="t" r="r" b="b"/>
            <a:pathLst>
              <a:path w="1186755" h="1424136">
                <a:moveTo>
                  <a:pt x="0" y="0"/>
                </a:moveTo>
                <a:lnTo>
                  <a:pt x="1186755" y="0"/>
                </a:lnTo>
                <a:lnTo>
                  <a:pt x="1186755" y="1424136"/>
                </a:lnTo>
                <a:lnTo>
                  <a:pt x="0" y="14241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" r="-1"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3662214" y="3530352"/>
            <a:ext cx="2967186" cy="370880"/>
            <a:chOff x="0" y="0"/>
            <a:chExt cx="3956248" cy="49450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56248" cy="494507"/>
            </a:xfrm>
            <a:custGeom>
              <a:avLst/>
              <a:gdLst/>
              <a:ahLst/>
              <a:cxnLst/>
              <a:rect l="l" t="t" r="r" b="b"/>
              <a:pathLst>
                <a:path w="3956248" h="494507">
                  <a:moveTo>
                    <a:pt x="0" y="0"/>
                  </a:moveTo>
                  <a:lnTo>
                    <a:pt x="3956248" y="0"/>
                  </a:lnTo>
                  <a:lnTo>
                    <a:pt x="3956248" y="494507"/>
                  </a:lnTo>
                  <a:lnTo>
                    <a:pt x="0" y="4945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3956248" cy="51355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75"/>
                </a:lnSpc>
              </a:pPr>
              <a:r>
                <a:rPr lang="en-US" sz="2312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Data Cleaning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661470" y="4043511"/>
            <a:ext cx="15083730" cy="379810"/>
            <a:chOff x="0" y="0"/>
            <a:chExt cx="20111640" cy="50641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0111641" cy="506413"/>
            </a:xfrm>
            <a:custGeom>
              <a:avLst/>
              <a:gdLst/>
              <a:ahLst/>
              <a:cxnLst/>
              <a:rect l="l" t="t" r="r" b="b"/>
              <a:pathLst>
                <a:path w="20111641" h="506413">
                  <a:moveTo>
                    <a:pt x="0" y="0"/>
                  </a:moveTo>
                  <a:lnTo>
                    <a:pt x="20111641" y="0"/>
                  </a:lnTo>
                  <a:lnTo>
                    <a:pt x="20111641" y="506413"/>
                  </a:lnTo>
                  <a:lnTo>
                    <a:pt x="0" y="506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20111640" cy="573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1812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Ensuring data quality.</a:t>
              </a:r>
            </a:p>
          </p:txBody>
        </p:sp>
      </p:grpSp>
      <p:sp>
        <p:nvSpPr>
          <p:cNvPr id="23" name="Freeform 23" descr="preencoded.png"/>
          <p:cNvSpPr/>
          <p:nvPr/>
        </p:nvSpPr>
        <p:spPr>
          <a:xfrm>
            <a:off x="1861245" y="4717256"/>
            <a:ext cx="1186755" cy="1424136"/>
          </a:xfrm>
          <a:custGeom>
            <a:avLst/>
            <a:gdLst/>
            <a:ahLst/>
            <a:cxnLst/>
            <a:rect l="l" t="t" r="r" b="b"/>
            <a:pathLst>
              <a:path w="1186755" h="1424136">
                <a:moveTo>
                  <a:pt x="0" y="0"/>
                </a:moveTo>
                <a:lnTo>
                  <a:pt x="1186755" y="0"/>
                </a:lnTo>
                <a:lnTo>
                  <a:pt x="1186755" y="1424136"/>
                </a:lnTo>
                <a:lnTo>
                  <a:pt x="0" y="14241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" r="-1"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3662214" y="4954489"/>
            <a:ext cx="2967186" cy="370880"/>
            <a:chOff x="0" y="0"/>
            <a:chExt cx="3956248" cy="49450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956248" cy="494507"/>
            </a:xfrm>
            <a:custGeom>
              <a:avLst/>
              <a:gdLst/>
              <a:ahLst/>
              <a:cxnLst/>
              <a:rect l="l" t="t" r="r" b="b"/>
              <a:pathLst>
                <a:path w="3956248" h="494507">
                  <a:moveTo>
                    <a:pt x="0" y="0"/>
                  </a:moveTo>
                  <a:lnTo>
                    <a:pt x="3956248" y="0"/>
                  </a:lnTo>
                  <a:lnTo>
                    <a:pt x="3956248" y="494507"/>
                  </a:lnTo>
                  <a:lnTo>
                    <a:pt x="0" y="4945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9050"/>
              <a:ext cx="3956248" cy="51355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75"/>
                </a:lnSpc>
              </a:pPr>
              <a:r>
                <a:rPr lang="en-US" sz="2312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Power BI Modeling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3661470" y="5467647"/>
            <a:ext cx="15083730" cy="379810"/>
            <a:chOff x="0" y="0"/>
            <a:chExt cx="20111640" cy="50641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0111641" cy="506413"/>
            </a:xfrm>
            <a:custGeom>
              <a:avLst/>
              <a:gdLst/>
              <a:ahLst/>
              <a:cxnLst/>
              <a:rect l="l" t="t" r="r" b="b"/>
              <a:pathLst>
                <a:path w="20111641" h="506413">
                  <a:moveTo>
                    <a:pt x="0" y="0"/>
                  </a:moveTo>
                  <a:lnTo>
                    <a:pt x="20111641" y="0"/>
                  </a:lnTo>
                  <a:lnTo>
                    <a:pt x="20111641" y="506413"/>
                  </a:lnTo>
                  <a:lnTo>
                    <a:pt x="0" y="506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66675"/>
              <a:ext cx="20111640" cy="573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1812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Data relationships defined.</a:t>
              </a:r>
            </a:p>
          </p:txBody>
        </p:sp>
      </p:grpSp>
      <p:sp>
        <p:nvSpPr>
          <p:cNvPr id="30" name="Freeform 30" descr="preencoded.png"/>
          <p:cNvSpPr/>
          <p:nvPr/>
        </p:nvSpPr>
        <p:spPr>
          <a:xfrm>
            <a:off x="1861245" y="6141392"/>
            <a:ext cx="1186755" cy="1424136"/>
          </a:xfrm>
          <a:custGeom>
            <a:avLst/>
            <a:gdLst/>
            <a:ahLst/>
            <a:cxnLst/>
            <a:rect l="l" t="t" r="r" b="b"/>
            <a:pathLst>
              <a:path w="1186755" h="1424136">
                <a:moveTo>
                  <a:pt x="0" y="0"/>
                </a:moveTo>
                <a:lnTo>
                  <a:pt x="1186755" y="0"/>
                </a:lnTo>
                <a:lnTo>
                  <a:pt x="1186755" y="1424137"/>
                </a:lnTo>
                <a:lnTo>
                  <a:pt x="0" y="14241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" r="-1"/>
            </a:stretch>
          </a:blipFill>
        </p:spPr>
      </p:sp>
      <p:grpSp>
        <p:nvGrpSpPr>
          <p:cNvPr id="31" name="Group 31"/>
          <p:cNvGrpSpPr/>
          <p:nvPr/>
        </p:nvGrpSpPr>
        <p:grpSpPr>
          <a:xfrm>
            <a:off x="3662214" y="6378625"/>
            <a:ext cx="2967186" cy="370880"/>
            <a:chOff x="0" y="0"/>
            <a:chExt cx="3956248" cy="494507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3956248" cy="494507"/>
            </a:xfrm>
            <a:custGeom>
              <a:avLst/>
              <a:gdLst/>
              <a:ahLst/>
              <a:cxnLst/>
              <a:rect l="l" t="t" r="r" b="b"/>
              <a:pathLst>
                <a:path w="3956248" h="494507">
                  <a:moveTo>
                    <a:pt x="0" y="0"/>
                  </a:moveTo>
                  <a:lnTo>
                    <a:pt x="3956248" y="0"/>
                  </a:lnTo>
                  <a:lnTo>
                    <a:pt x="3956248" y="494507"/>
                  </a:lnTo>
                  <a:lnTo>
                    <a:pt x="0" y="4945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19050"/>
              <a:ext cx="3956248" cy="51355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75"/>
                </a:lnSpc>
              </a:pPr>
              <a:r>
                <a:rPr lang="en-US" sz="2312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Dashboard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3661470" y="6891784"/>
            <a:ext cx="15083730" cy="379810"/>
            <a:chOff x="0" y="0"/>
            <a:chExt cx="20111640" cy="50641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20111641" cy="506413"/>
            </a:xfrm>
            <a:custGeom>
              <a:avLst/>
              <a:gdLst/>
              <a:ahLst/>
              <a:cxnLst/>
              <a:rect l="l" t="t" r="r" b="b"/>
              <a:pathLst>
                <a:path w="20111641" h="506413">
                  <a:moveTo>
                    <a:pt x="0" y="0"/>
                  </a:moveTo>
                  <a:lnTo>
                    <a:pt x="20111641" y="0"/>
                  </a:lnTo>
                  <a:lnTo>
                    <a:pt x="20111641" y="506413"/>
                  </a:lnTo>
                  <a:lnTo>
                    <a:pt x="0" y="506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66675"/>
              <a:ext cx="20111640" cy="573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1812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Visualizing metrics effectively.</a:t>
              </a:r>
            </a:p>
          </p:txBody>
        </p:sp>
      </p:grpSp>
      <p:sp>
        <p:nvSpPr>
          <p:cNvPr id="37" name="Freeform 37" descr="preencoded.png"/>
          <p:cNvSpPr/>
          <p:nvPr/>
        </p:nvSpPr>
        <p:spPr>
          <a:xfrm>
            <a:off x="1861245" y="7565529"/>
            <a:ext cx="1186755" cy="1424136"/>
          </a:xfrm>
          <a:custGeom>
            <a:avLst/>
            <a:gdLst/>
            <a:ahLst/>
            <a:cxnLst/>
            <a:rect l="l" t="t" r="r" b="b"/>
            <a:pathLst>
              <a:path w="1186755" h="1424136">
                <a:moveTo>
                  <a:pt x="0" y="0"/>
                </a:moveTo>
                <a:lnTo>
                  <a:pt x="1186755" y="0"/>
                </a:lnTo>
                <a:lnTo>
                  <a:pt x="1186755" y="1424136"/>
                </a:lnTo>
                <a:lnTo>
                  <a:pt x="0" y="14241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" r="-1"/>
            </a:stretch>
          </a:blipFill>
        </p:spPr>
      </p:sp>
      <p:grpSp>
        <p:nvGrpSpPr>
          <p:cNvPr id="38" name="Group 38"/>
          <p:cNvGrpSpPr/>
          <p:nvPr/>
        </p:nvGrpSpPr>
        <p:grpSpPr>
          <a:xfrm>
            <a:off x="3662214" y="7802761"/>
            <a:ext cx="2967186" cy="370880"/>
            <a:chOff x="0" y="0"/>
            <a:chExt cx="3956248" cy="494507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3956248" cy="494507"/>
            </a:xfrm>
            <a:custGeom>
              <a:avLst/>
              <a:gdLst/>
              <a:ahLst/>
              <a:cxnLst/>
              <a:rect l="l" t="t" r="r" b="b"/>
              <a:pathLst>
                <a:path w="3956248" h="494507">
                  <a:moveTo>
                    <a:pt x="0" y="0"/>
                  </a:moveTo>
                  <a:lnTo>
                    <a:pt x="3956248" y="0"/>
                  </a:lnTo>
                  <a:lnTo>
                    <a:pt x="3956248" y="494507"/>
                  </a:lnTo>
                  <a:lnTo>
                    <a:pt x="0" y="4945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0" y="-19050"/>
              <a:ext cx="3956248" cy="51355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75"/>
                </a:lnSpc>
              </a:pPr>
              <a:r>
                <a:rPr lang="en-US" sz="2312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Dynamic Slicer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3661470" y="8315920"/>
            <a:ext cx="15083730" cy="379810"/>
            <a:chOff x="0" y="0"/>
            <a:chExt cx="20111640" cy="506413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20111641" cy="506413"/>
            </a:xfrm>
            <a:custGeom>
              <a:avLst/>
              <a:gdLst/>
              <a:ahLst/>
              <a:cxnLst/>
              <a:rect l="l" t="t" r="r" b="b"/>
              <a:pathLst>
                <a:path w="20111641" h="506413">
                  <a:moveTo>
                    <a:pt x="0" y="0"/>
                  </a:moveTo>
                  <a:lnTo>
                    <a:pt x="20111641" y="0"/>
                  </a:lnTo>
                  <a:lnTo>
                    <a:pt x="20111641" y="506413"/>
                  </a:lnTo>
                  <a:lnTo>
                    <a:pt x="0" y="506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-66675"/>
              <a:ext cx="20111640" cy="573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1812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Interactive student/teacher toggle.</a:t>
              </a:r>
            </a:p>
          </p:txBody>
        </p:sp>
      </p:grpSp>
      <p:grpSp>
        <p:nvGrpSpPr>
          <p:cNvPr id="47" name="Group 9">
            <a:extLst>
              <a:ext uri="{FF2B5EF4-FFF2-40B4-BE49-F238E27FC236}">
                <a16:creationId xmlns:a16="http://schemas.microsoft.com/office/drawing/2014/main" id="{7DDC6B3F-1CEA-2EBB-AA35-D0AB2E66CB07}"/>
              </a:ext>
            </a:extLst>
          </p:cNvPr>
          <p:cNvGrpSpPr/>
          <p:nvPr/>
        </p:nvGrpSpPr>
        <p:grpSpPr>
          <a:xfrm>
            <a:off x="10820400" y="2999185"/>
            <a:ext cx="4953000" cy="4718446"/>
            <a:chOff x="0" y="0"/>
            <a:chExt cx="3700538" cy="3341312"/>
          </a:xfrm>
        </p:grpSpPr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4A797D35-4170-D06B-0F5A-89C82B85D6FD}"/>
                </a:ext>
              </a:extLst>
            </p:cNvPr>
            <p:cNvSpPr/>
            <p:nvPr/>
          </p:nvSpPr>
          <p:spPr>
            <a:xfrm>
              <a:off x="10541" y="10541"/>
              <a:ext cx="3679444" cy="3320161"/>
            </a:xfrm>
            <a:custGeom>
              <a:avLst/>
              <a:gdLst/>
              <a:ahLst/>
              <a:cxnLst/>
              <a:rect l="l" t="t" r="r" b="b"/>
              <a:pathLst>
                <a:path w="3679444" h="3320161">
                  <a:moveTo>
                    <a:pt x="0" y="1660144"/>
                  </a:moveTo>
                  <a:cubicBezTo>
                    <a:pt x="0" y="743331"/>
                    <a:pt x="823722" y="0"/>
                    <a:pt x="1839722" y="0"/>
                  </a:cubicBezTo>
                  <a:cubicBezTo>
                    <a:pt x="2855722" y="0"/>
                    <a:pt x="3679444" y="743331"/>
                    <a:pt x="3679444" y="1660144"/>
                  </a:cubicBezTo>
                  <a:cubicBezTo>
                    <a:pt x="3679444" y="2576957"/>
                    <a:pt x="2855722" y="3320161"/>
                    <a:pt x="1839722" y="3320161"/>
                  </a:cubicBezTo>
                  <a:cubicBezTo>
                    <a:pt x="823722" y="3320161"/>
                    <a:pt x="0" y="2576957"/>
                    <a:pt x="0" y="166014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FCA48172-41F3-88E0-51B6-D5C0D0241778}"/>
                </a:ext>
              </a:extLst>
            </p:cNvPr>
            <p:cNvSpPr/>
            <p:nvPr/>
          </p:nvSpPr>
          <p:spPr>
            <a:xfrm>
              <a:off x="0" y="0"/>
              <a:ext cx="3700526" cy="3341370"/>
            </a:xfrm>
            <a:custGeom>
              <a:avLst/>
              <a:gdLst/>
              <a:ahLst/>
              <a:cxnLst/>
              <a:rect l="l" t="t" r="r" b="b"/>
              <a:pathLst>
                <a:path w="3700526" h="3341370">
                  <a:moveTo>
                    <a:pt x="0" y="1670685"/>
                  </a:moveTo>
                  <a:cubicBezTo>
                    <a:pt x="0" y="747014"/>
                    <a:pt x="829437" y="0"/>
                    <a:pt x="1850263" y="0"/>
                  </a:cubicBezTo>
                  <a:cubicBezTo>
                    <a:pt x="2871089" y="0"/>
                    <a:pt x="3700526" y="747014"/>
                    <a:pt x="3700526" y="1670685"/>
                  </a:cubicBezTo>
                  <a:lnTo>
                    <a:pt x="3689985" y="1670685"/>
                  </a:lnTo>
                  <a:lnTo>
                    <a:pt x="3700526" y="1670685"/>
                  </a:lnTo>
                  <a:cubicBezTo>
                    <a:pt x="3700526" y="2594356"/>
                    <a:pt x="2871089" y="3341370"/>
                    <a:pt x="1850263" y="3341370"/>
                  </a:cubicBezTo>
                  <a:lnTo>
                    <a:pt x="1850263" y="3330829"/>
                  </a:lnTo>
                  <a:lnTo>
                    <a:pt x="1850263" y="3341370"/>
                  </a:lnTo>
                  <a:cubicBezTo>
                    <a:pt x="829437" y="3341370"/>
                    <a:pt x="0" y="2594356"/>
                    <a:pt x="0" y="1670685"/>
                  </a:cubicBezTo>
                  <a:lnTo>
                    <a:pt x="10541" y="1670685"/>
                  </a:lnTo>
                  <a:lnTo>
                    <a:pt x="21082" y="1670685"/>
                  </a:lnTo>
                  <a:lnTo>
                    <a:pt x="10541" y="1670685"/>
                  </a:lnTo>
                  <a:lnTo>
                    <a:pt x="0" y="1670685"/>
                  </a:lnTo>
                  <a:moveTo>
                    <a:pt x="21209" y="1670685"/>
                  </a:moveTo>
                  <a:cubicBezTo>
                    <a:pt x="21209" y="1676527"/>
                    <a:pt x="16510" y="1681226"/>
                    <a:pt x="10668" y="1681226"/>
                  </a:cubicBezTo>
                  <a:cubicBezTo>
                    <a:pt x="4826" y="1681226"/>
                    <a:pt x="127" y="1676527"/>
                    <a:pt x="127" y="1670685"/>
                  </a:cubicBezTo>
                  <a:cubicBezTo>
                    <a:pt x="127" y="1664843"/>
                    <a:pt x="4826" y="1660144"/>
                    <a:pt x="10668" y="1660144"/>
                  </a:cubicBezTo>
                  <a:cubicBezTo>
                    <a:pt x="16510" y="1660144"/>
                    <a:pt x="21209" y="1664843"/>
                    <a:pt x="21209" y="1670685"/>
                  </a:cubicBezTo>
                  <a:cubicBezTo>
                    <a:pt x="21209" y="2580640"/>
                    <a:pt x="839089" y="3320161"/>
                    <a:pt x="1850263" y="3320161"/>
                  </a:cubicBezTo>
                  <a:cubicBezTo>
                    <a:pt x="2861437" y="3320161"/>
                    <a:pt x="3679317" y="2580640"/>
                    <a:pt x="3679317" y="1670685"/>
                  </a:cubicBezTo>
                  <a:cubicBezTo>
                    <a:pt x="3679317" y="760730"/>
                    <a:pt x="2861564" y="21209"/>
                    <a:pt x="1850263" y="21209"/>
                  </a:cubicBezTo>
                  <a:lnTo>
                    <a:pt x="1850263" y="10541"/>
                  </a:lnTo>
                  <a:lnTo>
                    <a:pt x="1850263" y="21082"/>
                  </a:lnTo>
                  <a:cubicBezTo>
                    <a:pt x="839089" y="21209"/>
                    <a:pt x="21209" y="760603"/>
                    <a:pt x="21209" y="16706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0" name="Freeform 64">
            <a:extLst>
              <a:ext uri="{FF2B5EF4-FFF2-40B4-BE49-F238E27FC236}">
                <a16:creationId xmlns:a16="http://schemas.microsoft.com/office/drawing/2014/main" id="{15F0613B-4F2F-E77D-F67D-4DAAC4D7964F}"/>
              </a:ext>
            </a:extLst>
          </p:cNvPr>
          <p:cNvSpPr/>
          <p:nvPr/>
        </p:nvSpPr>
        <p:spPr>
          <a:xfrm>
            <a:off x="10731440" y="2696795"/>
            <a:ext cx="5130904" cy="5257148"/>
          </a:xfrm>
          <a:custGeom>
            <a:avLst/>
            <a:gdLst/>
            <a:ahLst/>
            <a:cxnLst/>
            <a:rect l="l" t="t" r="r" b="b"/>
            <a:pathLst>
              <a:path w="3175191" h="3175191">
                <a:moveTo>
                  <a:pt x="0" y="0"/>
                </a:moveTo>
                <a:lnTo>
                  <a:pt x="3175191" y="0"/>
                </a:lnTo>
                <a:lnTo>
                  <a:pt x="3175191" y="3175191"/>
                </a:lnTo>
                <a:lnTo>
                  <a:pt x="0" y="317519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9">
            <a:extLst>
              <a:ext uri="{FF2B5EF4-FFF2-40B4-BE49-F238E27FC236}">
                <a16:creationId xmlns:a16="http://schemas.microsoft.com/office/drawing/2014/main" id="{F5EF4513-EC12-A4B6-199F-8B4B49E02EB7}"/>
              </a:ext>
            </a:extLst>
          </p:cNvPr>
          <p:cNvGrpSpPr/>
          <p:nvPr/>
        </p:nvGrpSpPr>
        <p:grpSpPr>
          <a:xfrm>
            <a:off x="10820400" y="2999185"/>
            <a:ext cx="4953000" cy="4718446"/>
            <a:chOff x="0" y="0"/>
            <a:chExt cx="3700538" cy="3341312"/>
          </a:xfrm>
        </p:grpSpPr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id="{F0A0769D-BF55-CFAD-C3FE-EFEC96AD7EB7}"/>
                </a:ext>
              </a:extLst>
            </p:cNvPr>
            <p:cNvSpPr/>
            <p:nvPr/>
          </p:nvSpPr>
          <p:spPr>
            <a:xfrm>
              <a:off x="10541" y="10541"/>
              <a:ext cx="3679444" cy="3320161"/>
            </a:xfrm>
            <a:custGeom>
              <a:avLst/>
              <a:gdLst/>
              <a:ahLst/>
              <a:cxnLst/>
              <a:rect l="l" t="t" r="r" b="b"/>
              <a:pathLst>
                <a:path w="3679444" h="3320161">
                  <a:moveTo>
                    <a:pt x="0" y="1660144"/>
                  </a:moveTo>
                  <a:cubicBezTo>
                    <a:pt x="0" y="743331"/>
                    <a:pt x="823722" y="0"/>
                    <a:pt x="1839722" y="0"/>
                  </a:cubicBezTo>
                  <a:cubicBezTo>
                    <a:pt x="2855722" y="0"/>
                    <a:pt x="3679444" y="743331"/>
                    <a:pt x="3679444" y="1660144"/>
                  </a:cubicBezTo>
                  <a:cubicBezTo>
                    <a:pt x="3679444" y="2576957"/>
                    <a:pt x="2855722" y="3320161"/>
                    <a:pt x="1839722" y="3320161"/>
                  </a:cubicBezTo>
                  <a:cubicBezTo>
                    <a:pt x="823722" y="3320161"/>
                    <a:pt x="0" y="2576957"/>
                    <a:pt x="0" y="166014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AC0DE60A-BC10-830C-0620-11E61FD31169}"/>
                </a:ext>
              </a:extLst>
            </p:cNvPr>
            <p:cNvSpPr/>
            <p:nvPr/>
          </p:nvSpPr>
          <p:spPr>
            <a:xfrm>
              <a:off x="0" y="0"/>
              <a:ext cx="3700526" cy="3341370"/>
            </a:xfrm>
            <a:custGeom>
              <a:avLst/>
              <a:gdLst/>
              <a:ahLst/>
              <a:cxnLst/>
              <a:rect l="l" t="t" r="r" b="b"/>
              <a:pathLst>
                <a:path w="3700526" h="3341370">
                  <a:moveTo>
                    <a:pt x="0" y="1670685"/>
                  </a:moveTo>
                  <a:cubicBezTo>
                    <a:pt x="0" y="747014"/>
                    <a:pt x="829437" y="0"/>
                    <a:pt x="1850263" y="0"/>
                  </a:cubicBezTo>
                  <a:cubicBezTo>
                    <a:pt x="2871089" y="0"/>
                    <a:pt x="3700526" y="747014"/>
                    <a:pt x="3700526" y="1670685"/>
                  </a:cubicBezTo>
                  <a:lnTo>
                    <a:pt x="3689985" y="1670685"/>
                  </a:lnTo>
                  <a:lnTo>
                    <a:pt x="3700526" y="1670685"/>
                  </a:lnTo>
                  <a:cubicBezTo>
                    <a:pt x="3700526" y="2594356"/>
                    <a:pt x="2871089" y="3341370"/>
                    <a:pt x="1850263" y="3341370"/>
                  </a:cubicBezTo>
                  <a:lnTo>
                    <a:pt x="1850263" y="3330829"/>
                  </a:lnTo>
                  <a:lnTo>
                    <a:pt x="1850263" y="3341370"/>
                  </a:lnTo>
                  <a:cubicBezTo>
                    <a:pt x="829437" y="3341370"/>
                    <a:pt x="0" y="2594356"/>
                    <a:pt x="0" y="1670685"/>
                  </a:cubicBezTo>
                  <a:lnTo>
                    <a:pt x="10541" y="1670685"/>
                  </a:lnTo>
                  <a:lnTo>
                    <a:pt x="21082" y="1670685"/>
                  </a:lnTo>
                  <a:lnTo>
                    <a:pt x="10541" y="1670685"/>
                  </a:lnTo>
                  <a:lnTo>
                    <a:pt x="0" y="1670685"/>
                  </a:lnTo>
                  <a:moveTo>
                    <a:pt x="21209" y="1670685"/>
                  </a:moveTo>
                  <a:cubicBezTo>
                    <a:pt x="21209" y="1676527"/>
                    <a:pt x="16510" y="1681226"/>
                    <a:pt x="10668" y="1681226"/>
                  </a:cubicBezTo>
                  <a:cubicBezTo>
                    <a:pt x="4826" y="1681226"/>
                    <a:pt x="127" y="1676527"/>
                    <a:pt x="127" y="1670685"/>
                  </a:cubicBezTo>
                  <a:cubicBezTo>
                    <a:pt x="127" y="1664843"/>
                    <a:pt x="4826" y="1660144"/>
                    <a:pt x="10668" y="1660144"/>
                  </a:cubicBezTo>
                  <a:cubicBezTo>
                    <a:pt x="16510" y="1660144"/>
                    <a:pt x="21209" y="1664843"/>
                    <a:pt x="21209" y="1670685"/>
                  </a:cubicBezTo>
                  <a:cubicBezTo>
                    <a:pt x="21209" y="2580640"/>
                    <a:pt x="839089" y="3320161"/>
                    <a:pt x="1850263" y="3320161"/>
                  </a:cubicBezTo>
                  <a:cubicBezTo>
                    <a:pt x="2861437" y="3320161"/>
                    <a:pt x="3679317" y="2580640"/>
                    <a:pt x="3679317" y="1670685"/>
                  </a:cubicBezTo>
                  <a:cubicBezTo>
                    <a:pt x="3679317" y="760730"/>
                    <a:pt x="2861564" y="21209"/>
                    <a:pt x="1850263" y="21209"/>
                  </a:cubicBezTo>
                  <a:lnTo>
                    <a:pt x="1850263" y="10541"/>
                  </a:lnTo>
                  <a:lnTo>
                    <a:pt x="1850263" y="21082"/>
                  </a:lnTo>
                  <a:cubicBezTo>
                    <a:pt x="839089" y="21209"/>
                    <a:pt x="21209" y="760603"/>
                    <a:pt x="21209" y="16706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92238" y="1790700"/>
            <a:ext cx="7088238" cy="1862733"/>
            <a:chOff x="0" y="-1302345"/>
            <a:chExt cx="9450984" cy="248364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302345"/>
              <a:ext cx="9450983" cy="12289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Data Collection             </a:t>
              </a:r>
            </a:p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(2 months of data)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4362152"/>
            <a:ext cx="3544044" cy="442912"/>
            <a:chOff x="0" y="0"/>
            <a:chExt cx="4725392" cy="5905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Student Dataset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914400" y="7069350"/>
            <a:ext cx="7805886" cy="664950"/>
          </a:xfrm>
          <a:custGeom>
            <a:avLst/>
            <a:gdLst/>
            <a:ahLst/>
            <a:cxnLst/>
            <a:rect l="l" t="t" r="r" b="b"/>
            <a:pathLst>
              <a:path w="10407848" h="604838">
                <a:moveTo>
                  <a:pt x="0" y="0"/>
                </a:moveTo>
                <a:lnTo>
                  <a:pt x="10407848" y="0"/>
                </a:lnTo>
                <a:lnTo>
                  <a:pt x="10407848" y="604838"/>
                </a:lnTo>
                <a:lnTo>
                  <a:pt x="0" y="604838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  <p:sp>
        <p:nvSpPr>
          <p:cNvPr id="16" name="Freeform 16"/>
          <p:cNvSpPr/>
          <p:nvPr/>
        </p:nvSpPr>
        <p:spPr>
          <a:xfrm>
            <a:off x="992238" y="5641330"/>
            <a:ext cx="7805886" cy="453629"/>
          </a:xfrm>
          <a:custGeom>
            <a:avLst/>
            <a:gdLst/>
            <a:ahLst/>
            <a:cxnLst/>
            <a:rect l="l" t="t" r="r" b="b"/>
            <a:pathLst>
              <a:path w="10407848" h="604838">
                <a:moveTo>
                  <a:pt x="0" y="0"/>
                </a:moveTo>
                <a:lnTo>
                  <a:pt x="10407848" y="0"/>
                </a:lnTo>
                <a:lnTo>
                  <a:pt x="10407848" y="604838"/>
                </a:lnTo>
                <a:lnTo>
                  <a:pt x="0" y="604838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  <p:grpSp>
        <p:nvGrpSpPr>
          <p:cNvPr id="18" name="Group 18"/>
          <p:cNvGrpSpPr/>
          <p:nvPr/>
        </p:nvGrpSpPr>
        <p:grpSpPr>
          <a:xfrm>
            <a:off x="992238" y="5143500"/>
            <a:ext cx="7805886" cy="453629"/>
            <a:chOff x="0" y="0"/>
            <a:chExt cx="10407848" cy="60483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Personal information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Contact information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Attendance records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Fee payment details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endParaRPr lang="en-US" sz="2187" dirty="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867400" y="4340721"/>
            <a:ext cx="7176045" cy="464343"/>
            <a:chOff x="-4842668" y="-28575"/>
            <a:chExt cx="9568060" cy="61912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-4842668" y="-28575"/>
              <a:ext cx="4725392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Teacher Dataset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910114" y="5125789"/>
            <a:ext cx="7805886" cy="3827711"/>
            <a:chOff x="0" y="-4498776"/>
            <a:chExt cx="10407848" cy="510361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4498776"/>
              <a:ext cx="10407848" cy="6905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Personal information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Contact information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Attendance records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rgbClr val="443728"/>
                  </a:solidFill>
                  <a:latin typeface="Open Sans"/>
                  <a:ea typeface="Open Sans"/>
                  <a:cs typeface="Open Sans"/>
                  <a:sym typeface="Open Sans"/>
                </a:rPr>
                <a:t>Salary payment details</a:t>
              </a:r>
            </a:p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endParaRPr lang="en-US" sz="2187" dirty="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28" name="Freeform 28"/>
          <p:cNvSpPr/>
          <p:nvPr/>
        </p:nvSpPr>
        <p:spPr>
          <a:xfrm>
            <a:off x="9499401" y="5641330"/>
            <a:ext cx="7805886" cy="453629"/>
          </a:xfrm>
          <a:custGeom>
            <a:avLst/>
            <a:gdLst/>
            <a:ahLst/>
            <a:cxnLst/>
            <a:rect l="l" t="t" r="r" b="b"/>
            <a:pathLst>
              <a:path w="10407848" h="604838">
                <a:moveTo>
                  <a:pt x="0" y="0"/>
                </a:moveTo>
                <a:lnTo>
                  <a:pt x="10407848" y="0"/>
                </a:lnTo>
                <a:lnTo>
                  <a:pt x="10407848" y="604838"/>
                </a:lnTo>
                <a:lnTo>
                  <a:pt x="0" y="604838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  <p:sp>
        <p:nvSpPr>
          <p:cNvPr id="38" name="Freeform 64">
            <a:extLst>
              <a:ext uri="{FF2B5EF4-FFF2-40B4-BE49-F238E27FC236}">
                <a16:creationId xmlns:a16="http://schemas.microsoft.com/office/drawing/2014/main" id="{D81FEF7C-B77C-9DAB-CA87-1E9A8513284E}"/>
              </a:ext>
            </a:extLst>
          </p:cNvPr>
          <p:cNvSpPr/>
          <p:nvPr/>
        </p:nvSpPr>
        <p:spPr>
          <a:xfrm>
            <a:off x="10731440" y="2696795"/>
            <a:ext cx="5130904" cy="5257148"/>
          </a:xfrm>
          <a:custGeom>
            <a:avLst/>
            <a:gdLst/>
            <a:ahLst/>
            <a:cxnLst/>
            <a:rect l="l" t="t" r="r" b="b"/>
            <a:pathLst>
              <a:path w="3175191" h="3175191">
                <a:moveTo>
                  <a:pt x="0" y="0"/>
                </a:moveTo>
                <a:lnTo>
                  <a:pt x="3175191" y="0"/>
                </a:lnTo>
                <a:lnTo>
                  <a:pt x="3175191" y="3175191"/>
                </a:lnTo>
                <a:lnTo>
                  <a:pt x="0" y="31751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7"/>
          <p:cNvGrpSpPr/>
          <p:nvPr/>
        </p:nvGrpSpPr>
        <p:grpSpPr>
          <a:xfrm>
            <a:off x="1222474" y="1562100"/>
            <a:ext cx="9597926" cy="1924347"/>
            <a:chOff x="0" y="-203200"/>
            <a:chExt cx="12797235" cy="25657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203200" y="-203200"/>
              <a:ext cx="12594035" cy="24102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Exploratory Data Analysis (EDA)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992238" y="4815631"/>
            <a:ext cx="313284" cy="313284"/>
          </a:xfrm>
          <a:custGeom>
            <a:avLst/>
            <a:gdLst/>
            <a:ahLst/>
            <a:cxnLst/>
            <a:rect l="l" t="t" r="r" b="b"/>
            <a:pathLst>
              <a:path w="313284" h="313284">
                <a:moveTo>
                  <a:pt x="0" y="0"/>
                </a:moveTo>
                <a:lnTo>
                  <a:pt x="313283" y="0"/>
                </a:lnTo>
                <a:lnTo>
                  <a:pt x="313283" y="313284"/>
                </a:lnTo>
                <a:lnTo>
                  <a:pt x="0" y="313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589037" y="4766072"/>
            <a:ext cx="2268141" cy="885825"/>
            <a:chOff x="0" y="0"/>
            <a:chExt cx="3024188" cy="11811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024188" cy="1181100"/>
            </a:xfrm>
            <a:custGeom>
              <a:avLst/>
              <a:gdLst/>
              <a:ahLst/>
              <a:cxnLst/>
              <a:rect l="l" t="t" r="r" b="b"/>
              <a:pathLst>
                <a:path w="3024188" h="1181100">
                  <a:moveTo>
                    <a:pt x="0" y="0"/>
                  </a:moveTo>
                  <a:lnTo>
                    <a:pt x="3024188" y="0"/>
                  </a:lnTo>
                  <a:lnTo>
                    <a:pt x="3024188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3024188" cy="12096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Verified data </a:t>
              </a:r>
            </a:p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consistency</a:t>
              </a:r>
            </a:p>
          </p:txBody>
        </p:sp>
      </p:grpSp>
      <p:sp>
        <p:nvSpPr>
          <p:cNvPr id="14" name="Freeform 14" descr="preencoded.png"/>
          <p:cNvSpPr/>
          <p:nvPr/>
        </p:nvSpPr>
        <p:spPr>
          <a:xfrm>
            <a:off x="5020568" y="4815631"/>
            <a:ext cx="313432" cy="313433"/>
          </a:xfrm>
          <a:custGeom>
            <a:avLst/>
            <a:gdLst/>
            <a:ahLst/>
            <a:cxnLst/>
            <a:rect l="l" t="t" r="r" b="b"/>
            <a:pathLst>
              <a:path w="313432" h="313433">
                <a:moveTo>
                  <a:pt x="0" y="0"/>
                </a:moveTo>
                <a:lnTo>
                  <a:pt x="313432" y="0"/>
                </a:lnTo>
                <a:lnTo>
                  <a:pt x="313432" y="313433"/>
                </a:lnTo>
                <a:lnTo>
                  <a:pt x="0" y="3134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5656659" y="4766072"/>
            <a:ext cx="2268141" cy="442912"/>
            <a:chOff x="0" y="0"/>
            <a:chExt cx="3024188" cy="5905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024188" cy="590550"/>
            </a:xfrm>
            <a:custGeom>
              <a:avLst/>
              <a:gdLst/>
              <a:ahLst/>
              <a:cxnLst/>
              <a:rect l="l" t="t" r="r" b="b"/>
              <a:pathLst>
                <a:path w="3024188" h="590550">
                  <a:moveTo>
                    <a:pt x="0" y="0"/>
                  </a:moveTo>
                  <a:lnTo>
                    <a:pt x="3024188" y="0"/>
                  </a:lnTo>
                  <a:lnTo>
                    <a:pt x="302418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3024188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Fee and Salary Defaulters</a:t>
              </a:r>
            </a:p>
          </p:txBody>
        </p:sp>
      </p:grpSp>
      <p:sp>
        <p:nvSpPr>
          <p:cNvPr id="18" name="Freeform 18" descr="preencoded.png"/>
          <p:cNvSpPr/>
          <p:nvPr/>
        </p:nvSpPr>
        <p:spPr>
          <a:xfrm>
            <a:off x="5020716" y="6502450"/>
            <a:ext cx="313284" cy="313284"/>
          </a:xfrm>
          <a:custGeom>
            <a:avLst/>
            <a:gdLst/>
            <a:ahLst/>
            <a:cxnLst/>
            <a:rect l="l" t="t" r="r" b="b"/>
            <a:pathLst>
              <a:path w="313284" h="313284">
                <a:moveTo>
                  <a:pt x="0" y="0"/>
                </a:moveTo>
                <a:lnTo>
                  <a:pt x="313284" y="0"/>
                </a:lnTo>
                <a:lnTo>
                  <a:pt x="313284" y="313284"/>
                </a:lnTo>
                <a:lnTo>
                  <a:pt x="0" y="313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5638800" y="6238875"/>
            <a:ext cx="2268141" cy="885825"/>
            <a:chOff x="0" y="0"/>
            <a:chExt cx="3024188" cy="11811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024188" cy="1181100"/>
            </a:xfrm>
            <a:custGeom>
              <a:avLst/>
              <a:gdLst/>
              <a:ahLst/>
              <a:cxnLst/>
              <a:rect l="l" t="t" r="r" b="b"/>
              <a:pathLst>
                <a:path w="3024188" h="1181100">
                  <a:moveTo>
                    <a:pt x="0" y="0"/>
                  </a:moveTo>
                  <a:lnTo>
                    <a:pt x="3024188" y="0"/>
                  </a:lnTo>
                  <a:lnTo>
                    <a:pt x="3024188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3024188" cy="12096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Scholarship Holders</a:t>
              </a:r>
            </a:p>
          </p:txBody>
        </p:sp>
      </p:grpSp>
      <p:sp>
        <p:nvSpPr>
          <p:cNvPr id="22" name="Freeform 22" descr="preencoded.png"/>
          <p:cNvSpPr/>
          <p:nvPr/>
        </p:nvSpPr>
        <p:spPr>
          <a:xfrm>
            <a:off x="992238" y="6552009"/>
            <a:ext cx="313284" cy="313284"/>
          </a:xfrm>
          <a:custGeom>
            <a:avLst/>
            <a:gdLst/>
            <a:ahLst/>
            <a:cxnLst/>
            <a:rect l="l" t="t" r="r" b="b"/>
            <a:pathLst>
              <a:path w="313284" h="313284">
                <a:moveTo>
                  <a:pt x="0" y="0"/>
                </a:moveTo>
                <a:lnTo>
                  <a:pt x="313283" y="0"/>
                </a:lnTo>
                <a:lnTo>
                  <a:pt x="313283" y="313283"/>
                </a:lnTo>
                <a:lnTo>
                  <a:pt x="0" y="3132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1589037" y="6502450"/>
            <a:ext cx="2268141" cy="442912"/>
            <a:chOff x="0" y="0"/>
            <a:chExt cx="3024188" cy="5905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024188" cy="590550"/>
            </a:xfrm>
            <a:custGeom>
              <a:avLst/>
              <a:gdLst/>
              <a:ahLst/>
              <a:cxnLst/>
              <a:rect l="l" t="t" r="r" b="b"/>
              <a:pathLst>
                <a:path w="3024188" h="590550">
                  <a:moveTo>
                    <a:pt x="0" y="0"/>
                  </a:moveTo>
                  <a:lnTo>
                    <a:pt x="3024188" y="0"/>
                  </a:lnTo>
                  <a:lnTo>
                    <a:pt x="302418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28575"/>
              <a:ext cx="3024188" cy="619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Demographics</a:t>
              </a:r>
            </a:p>
          </p:txBody>
        </p:sp>
      </p:grpSp>
      <p:grpSp>
        <p:nvGrpSpPr>
          <p:cNvPr id="6" name="Group 9">
            <a:extLst>
              <a:ext uri="{FF2B5EF4-FFF2-40B4-BE49-F238E27FC236}">
                <a16:creationId xmlns:a16="http://schemas.microsoft.com/office/drawing/2014/main" id="{95E72643-EB7B-2345-E015-318D040C1181}"/>
              </a:ext>
            </a:extLst>
          </p:cNvPr>
          <p:cNvGrpSpPr/>
          <p:nvPr/>
        </p:nvGrpSpPr>
        <p:grpSpPr>
          <a:xfrm>
            <a:off x="10820400" y="2999185"/>
            <a:ext cx="4953000" cy="4718446"/>
            <a:chOff x="0" y="0"/>
            <a:chExt cx="3700538" cy="3341312"/>
          </a:xfrm>
        </p:grpSpPr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A8057240-F77C-7D0D-5A6C-505B0F82A20D}"/>
                </a:ext>
              </a:extLst>
            </p:cNvPr>
            <p:cNvSpPr/>
            <p:nvPr/>
          </p:nvSpPr>
          <p:spPr>
            <a:xfrm>
              <a:off x="10541" y="10541"/>
              <a:ext cx="3679444" cy="3320161"/>
            </a:xfrm>
            <a:custGeom>
              <a:avLst/>
              <a:gdLst/>
              <a:ahLst/>
              <a:cxnLst/>
              <a:rect l="l" t="t" r="r" b="b"/>
              <a:pathLst>
                <a:path w="3679444" h="3320161">
                  <a:moveTo>
                    <a:pt x="0" y="1660144"/>
                  </a:moveTo>
                  <a:cubicBezTo>
                    <a:pt x="0" y="743331"/>
                    <a:pt x="823722" y="0"/>
                    <a:pt x="1839722" y="0"/>
                  </a:cubicBezTo>
                  <a:cubicBezTo>
                    <a:pt x="2855722" y="0"/>
                    <a:pt x="3679444" y="743331"/>
                    <a:pt x="3679444" y="1660144"/>
                  </a:cubicBezTo>
                  <a:cubicBezTo>
                    <a:pt x="3679444" y="2576957"/>
                    <a:pt x="2855722" y="3320161"/>
                    <a:pt x="1839722" y="3320161"/>
                  </a:cubicBezTo>
                  <a:cubicBezTo>
                    <a:pt x="823722" y="3320161"/>
                    <a:pt x="0" y="2576957"/>
                    <a:pt x="0" y="166014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D6B52E22-2D7D-18B6-E0BD-D10DB5F501F9}"/>
                </a:ext>
              </a:extLst>
            </p:cNvPr>
            <p:cNvSpPr/>
            <p:nvPr/>
          </p:nvSpPr>
          <p:spPr>
            <a:xfrm>
              <a:off x="0" y="0"/>
              <a:ext cx="3700526" cy="3341370"/>
            </a:xfrm>
            <a:custGeom>
              <a:avLst/>
              <a:gdLst/>
              <a:ahLst/>
              <a:cxnLst/>
              <a:rect l="l" t="t" r="r" b="b"/>
              <a:pathLst>
                <a:path w="3700526" h="3341370">
                  <a:moveTo>
                    <a:pt x="0" y="1670685"/>
                  </a:moveTo>
                  <a:cubicBezTo>
                    <a:pt x="0" y="747014"/>
                    <a:pt x="829437" y="0"/>
                    <a:pt x="1850263" y="0"/>
                  </a:cubicBezTo>
                  <a:cubicBezTo>
                    <a:pt x="2871089" y="0"/>
                    <a:pt x="3700526" y="747014"/>
                    <a:pt x="3700526" y="1670685"/>
                  </a:cubicBezTo>
                  <a:lnTo>
                    <a:pt x="3689985" y="1670685"/>
                  </a:lnTo>
                  <a:lnTo>
                    <a:pt x="3700526" y="1670685"/>
                  </a:lnTo>
                  <a:cubicBezTo>
                    <a:pt x="3700526" y="2594356"/>
                    <a:pt x="2871089" y="3341370"/>
                    <a:pt x="1850263" y="3341370"/>
                  </a:cubicBezTo>
                  <a:lnTo>
                    <a:pt x="1850263" y="3330829"/>
                  </a:lnTo>
                  <a:lnTo>
                    <a:pt x="1850263" y="3341370"/>
                  </a:lnTo>
                  <a:cubicBezTo>
                    <a:pt x="829437" y="3341370"/>
                    <a:pt x="0" y="2594356"/>
                    <a:pt x="0" y="1670685"/>
                  </a:cubicBezTo>
                  <a:lnTo>
                    <a:pt x="10541" y="1670685"/>
                  </a:lnTo>
                  <a:lnTo>
                    <a:pt x="21082" y="1670685"/>
                  </a:lnTo>
                  <a:lnTo>
                    <a:pt x="10541" y="1670685"/>
                  </a:lnTo>
                  <a:lnTo>
                    <a:pt x="0" y="1670685"/>
                  </a:lnTo>
                  <a:moveTo>
                    <a:pt x="21209" y="1670685"/>
                  </a:moveTo>
                  <a:cubicBezTo>
                    <a:pt x="21209" y="1676527"/>
                    <a:pt x="16510" y="1681226"/>
                    <a:pt x="10668" y="1681226"/>
                  </a:cubicBezTo>
                  <a:cubicBezTo>
                    <a:pt x="4826" y="1681226"/>
                    <a:pt x="127" y="1676527"/>
                    <a:pt x="127" y="1670685"/>
                  </a:cubicBezTo>
                  <a:cubicBezTo>
                    <a:pt x="127" y="1664843"/>
                    <a:pt x="4826" y="1660144"/>
                    <a:pt x="10668" y="1660144"/>
                  </a:cubicBezTo>
                  <a:cubicBezTo>
                    <a:pt x="16510" y="1660144"/>
                    <a:pt x="21209" y="1664843"/>
                    <a:pt x="21209" y="1670685"/>
                  </a:cubicBezTo>
                  <a:cubicBezTo>
                    <a:pt x="21209" y="2580640"/>
                    <a:pt x="839089" y="3320161"/>
                    <a:pt x="1850263" y="3320161"/>
                  </a:cubicBezTo>
                  <a:cubicBezTo>
                    <a:pt x="2861437" y="3320161"/>
                    <a:pt x="3679317" y="2580640"/>
                    <a:pt x="3679317" y="1670685"/>
                  </a:cubicBezTo>
                  <a:cubicBezTo>
                    <a:pt x="3679317" y="760730"/>
                    <a:pt x="2861564" y="21209"/>
                    <a:pt x="1850263" y="21209"/>
                  </a:cubicBezTo>
                  <a:lnTo>
                    <a:pt x="1850263" y="10541"/>
                  </a:lnTo>
                  <a:lnTo>
                    <a:pt x="1850263" y="21082"/>
                  </a:lnTo>
                  <a:cubicBezTo>
                    <a:pt x="839089" y="21209"/>
                    <a:pt x="21209" y="760603"/>
                    <a:pt x="21209" y="16706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8" name="Freeform 64">
            <a:extLst>
              <a:ext uri="{FF2B5EF4-FFF2-40B4-BE49-F238E27FC236}">
                <a16:creationId xmlns:a16="http://schemas.microsoft.com/office/drawing/2014/main" id="{ED730C15-67DE-CFCB-0238-00E6722B6B62}"/>
              </a:ext>
            </a:extLst>
          </p:cNvPr>
          <p:cNvSpPr/>
          <p:nvPr/>
        </p:nvSpPr>
        <p:spPr>
          <a:xfrm>
            <a:off x="10731440" y="2696795"/>
            <a:ext cx="5130904" cy="5257148"/>
          </a:xfrm>
          <a:custGeom>
            <a:avLst/>
            <a:gdLst/>
            <a:ahLst/>
            <a:cxnLst/>
            <a:rect l="l" t="t" r="r" b="b"/>
            <a:pathLst>
              <a:path w="3175191" h="3175191">
                <a:moveTo>
                  <a:pt x="0" y="0"/>
                </a:moveTo>
                <a:lnTo>
                  <a:pt x="3175191" y="0"/>
                </a:lnTo>
                <a:lnTo>
                  <a:pt x="3175191" y="3175191"/>
                </a:lnTo>
                <a:lnTo>
                  <a:pt x="0" y="31751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522362" y="1783407"/>
            <a:ext cx="7088238" cy="921693"/>
            <a:chOff x="0" y="-47625"/>
            <a:chExt cx="9450985" cy="122892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5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9450983" cy="12289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443728"/>
                  </a:solidFill>
                  <a:latin typeface="Crimson Pro Bold"/>
                  <a:ea typeface="Crimson Pro Bold"/>
                  <a:cs typeface="Crimson Pro Bold"/>
                  <a:sym typeface="Crimson Pro Bold"/>
                </a:rPr>
                <a:t>Conclusion &amp; Thanks</a:t>
              </a:r>
            </a:p>
          </p:txBody>
        </p:sp>
      </p:grpSp>
      <p:grpSp>
        <p:nvGrpSpPr>
          <p:cNvPr id="16" name="Group 9">
            <a:extLst>
              <a:ext uri="{FF2B5EF4-FFF2-40B4-BE49-F238E27FC236}">
                <a16:creationId xmlns:a16="http://schemas.microsoft.com/office/drawing/2014/main" id="{57A37756-04CA-BE2D-B0A4-23AF2B140311}"/>
              </a:ext>
            </a:extLst>
          </p:cNvPr>
          <p:cNvGrpSpPr/>
          <p:nvPr/>
        </p:nvGrpSpPr>
        <p:grpSpPr>
          <a:xfrm>
            <a:off x="10820400" y="2999185"/>
            <a:ext cx="4953000" cy="4718446"/>
            <a:chOff x="0" y="0"/>
            <a:chExt cx="3700538" cy="3341312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2C656C9B-B7A3-2CA7-4562-0E9D047BBEB0}"/>
                </a:ext>
              </a:extLst>
            </p:cNvPr>
            <p:cNvSpPr/>
            <p:nvPr/>
          </p:nvSpPr>
          <p:spPr>
            <a:xfrm>
              <a:off x="10541" y="10541"/>
              <a:ext cx="3679444" cy="3320161"/>
            </a:xfrm>
            <a:custGeom>
              <a:avLst/>
              <a:gdLst/>
              <a:ahLst/>
              <a:cxnLst/>
              <a:rect l="l" t="t" r="r" b="b"/>
              <a:pathLst>
                <a:path w="3679444" h="3320161">
                  <a:moveTo>
                    <a:pt x="0" y="1660144"/>
                  </a:moveTo>
                  <a:cubicBezTo>
                    <a:pt x="0" y="743331"/>
                    <a:pt x="823722" y="0"/>
                    <a:pt x="1839722" y="0"/>
                  </a:cubicBezTo>
                  <a:cubicBezTo>
                    <a:pt x="2855722" y="0"/>
                    <a:pt x="3679444" y="743331"/>
                    <a:pt x="3679444" y="1660144"/>
                  </a:cubicBezTo>
                  <a:cubicBezTo>
                    <a:pt x="3679444" y="2576957"/>
                    <a:pt x="2855722" y="3320161"/>
                    <a:pt x="1839722" y="3320161"/>
                  </a:cubicBezTo>
                  <a:cubicBezTo>
                    <a:pt x="823722" y="3320161"/>
                    <a:pt x="0" y="2576957"/>
                    <a:pt x="0" y="166014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02AA4462-1A9D-C5D3-9FF6-6E53D70023E9}"/>
                </a:ext>
              </a:extLst>
            </p:cNvPr>
            <p:cNvSpPr/>
            <p:nvPr/>
          </p:nvSpPr>
          <p:spPr>
            <a:xfrm>
              <a:off x="0" y="0"/>
              <a:ext cx="3700526" cy="3341370"/>
            </a:xfrm>
            <a:custGeom>
              <a:avLst/>
              <a:gdLst/>
              <a:ahLst/>
              <a:cxnLst/>
              <a:rect l="l" t="t" r="r" b="b"/>
              <a:pathLst>
                <a:path w="3700526" h="3341370">
                  <a:moveTo>
                    <a:pt x="0" y="1670685"/>
                  </a:moveTo>
                  <a:cubicBezTo>
                    <a:pt x="0" y="747014"/>
                    <a:pt x="829437" y="0"/>
                    <a:pt x="1850263" y="0"/>
                  </a:cubicBezTo>
                  <a:cubicBezTo>
                    <a:pt x="2871089" y="0"/>
                    <a:pt x="3700526" y="747014"/>
                    <a:pt x="3700526" y="1670685"/>
                  </a:cubicBezTo>
                  <a:lnTo>
                    <a:pt x="3689985" y="1670685"/>
                  </a:lnTo>
                  <a:lnTo>
                    <a:pt x="3700526" y="1670685"/>
                  </a:lnTo>
                  <a:cubicBezTo>
                    <a:pt x="3700526" y="2594356"/>
                    <a:pt x="2871089" y="3341370"/>
                    <a:pt x="1850263" y="3341370"/>
                  </a:cubicBezTo>
                  <a:lnTo>
                    <a:pt x="1850263" y="3330829"/>
                  </a:lnTo>
                  <a:lnTo>
                    <a:pt x="1850263" y="3341370"/>
                  </a:lnTo>
                  <a:cubicBezTo>
                    <a:pt x="829437" y="3341370"/>
                    <a:pt x="0" y="2594356"/>
                    <a:pt x="0" y="1670685"/>
                  </a:cubicBezTo>
                  <a:lnTo>
                    <a:pt x="10541" y="1670685"/>
                  </a:lnTo>
                  <a:lnTo>
                    <a:pt x="21082" y="1670685"/>
                  </a:lnTo>
                  <a:lnTo>
                    <a:pt x="10541" y="1670685"/>
                  </a:lnTo>
                  <a:lnTo>
                    <a:pt x="0" y="1670685"/>
                  </a:lnTo>
                  <a:moveTo>
                    <a:pt x="21209" y="1670685"/>
                  </a:moveTo>
                  <a:cubicBezTo>
                    <a:pt x="21209" y="1676527"/>
                    <a:pt x="16510" y="1681226"/>
                    <a:pt x="10668" y="1681226"/>
                  </a:cubicBezTo>
                  <a:cubicBezTo>
                    <a:pt x="4826" y="1681226"/>
                    <a:pt x="127" y="1676527"/>
                    <a:pt x="127" y="1670685"/>
                  </a:cubicBezTo>
                  <a:cubicBezTo>
                    <a:pt x="127" y="1664843"/>
                    <a:pt x="4826" y="1660144"/>
                    <a:pt x="10668" y="1660144"/>
                  </a:cubicBezTo>
                  <a:cubicBezTo>
                    <a:pt x="16510" y="1660144"/>
                    <a:pt x="21209" y="1664843"/>
                    <a:pt x="21209" y="1670685"/>
                  </a:cubicBezTo>
                  <a:cubicBezTo>
                    <a:pt x="21209" y="2580640"/>
                    <a:pt x="839089" y="3320161"/>
                    <a:pt x="1850263" y="3320161"/>
                  </a:cubicBezTo>
                  <a:cubicBezTo>
                    <a:pt x="2861437" y="3320161"/>
                    <a:pt x="3679317" y="2580640"/>
                    <a:pt x="3679317" y="1670685"/>
                  </a:cubicBezTo>
                  <a:cubicBezTo>
                    <a:pt x="3679317" y="760730"/>
                    <a:pt x="2861564" y="21209"/>
                    <a:pt x="1850263" y="21209"/>
                  </a:cubicBezTo>
                  <a:lnTo>
                    <a:pt x="1850263" y="10541"/>
                  </a:lnTo>
                  <a:lnTo>
                    <a:pt x="1850263" y="21082"/>
                  </a:lnTo>
                  <a:cubicBezTo>
                    <a:pt x="839089" y="21209"/>
                    <a:pt x="21209" y="760603"/>
                    <a:pt x="21209" y="16706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9" name="Freeform 64">
            <a:extLst>
              <a:ext uri="{FF2B5EF4-FFF2-40B4-BE49-F238E27FC236}">
                <a16:creationId xmlns:a16="http://schemas.microsoft.com/office/drawing/2014/main" id="{421259EA-62BB-8766-1FDC-3561C13F10EE}"/>
              </a:ext>
            </a:extLst>
          </p:cNvPr>
          <p:cNvSpPr/>
          <p:nvPr/>
        </p:nvSpPr>
        <p:spPr>
          <a:xfrm>
            <a:off x="10731440" y="2696795"/>
            <a:ext cx="5130904" cy="5257148"/>
          </a:xfrm>
          <a:custGeom>
            <a:avLst/>
            <a:gdLst/>
            <a:ahLst/>
            <a:cxnLst/>
            <a:rect l="l" t="t" r="r" b="b"/>
            <a:pathLst>
              <a:path w="3175191" h="3175191">
                <a:moveTo>
                  <a:pt x="0" y="0"/>
                </a:moveTo>
                <a:lnTo>
                  <a:pt x="3175191" y="0"/>
                </a:lnTo>
                <a:lnTo>
                  <a:pt x="3175191" y="3175191"/>
                </a:lnTo>
                <a:lnTo>
                  <a:pt x="0" y="31751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CF10E1-CC2B-2CB3-C8A3-D2150971A68A}"/>
              </a:ext>
            </a:extLst>
          </p:cNvPr>
          <p:cNvSpPr txBox="1"/>
          <p:nvPr/>
        </p:nvSpPr>
        <p:spPr>
          <a:xfrm>
            <a:off x="1371600" y="3238500"/>
            <a:ext cx="8077200" cy="2925737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Bahnschrift Light SemiCondensed" panose="020B0502040204020203" pitchFamily="34" charset="0"/>
              </a:rPr>
              <a:t>Created and interactive Dashboard using Power BI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Bahnschrift Light SemiCondensed" panose="020B0502040204020203" pitchFamily="34" charset="0"/>
              </a:rPr>
              <a:t>Analyzed key matrix: Age, Salary, Fees, Demographic, etc.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Bahnschrift Light SemiCondensed" panose="020B0502040204020203" pitchFamily="34" charset="0"/>
              </a:rPr>
              <a:t>Clean and structured dataset for accurate insight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Bahnschrift Light SemiCondensed" panose="020B0502040204020203" pitchFamily="34" charset="0"/>
              </a:rPr>
              <a:t> Thank you for the opportunity and the learning experience</a:t>
            </a:r>
            <a:endParaRPr lang="en-IN" sz="2400" dirty="0">
              <a:latin typeface="Bahnschrift Light SemiCondensed" panose="020B0502040204020203" pitchFamily="34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110</TotalTime>
  <Words>318</Words>
  <Application>Microsoft Office PowerPoint</Application>
  <PresentationFormat>Custom</PresentationFormat>
  <Paragraphs>101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Arimo Bold</vt:lpstr>
      <vt:lpstr>Wingdings</vt:lpstr>
      <vt:lpstr>Arial</vt:lpstr>
      <vt:lpstr>Open Sans</vt:lpstr>
      <vt:lpstr>Bahnschrift Light SemiCondensed</vt:lpstr>
      <vt:lpstr>Arimo</vt:lpstr>
      <vt:lpstr>Calibri</vt:lpstr>
      <vt:lpstr>Calibri (MS)</vt:lpstr>
      <vt:lpstr>Garamond</vt:lpstr>
      <vt:lpstr>Crimson Pro Bold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Internship-Project-Presentation.pptx</dc:title>
  <cp:lastModifiedBy>aashukhatke007@gmail.com</cp:lastModifiedBy>
  <cp:revision>8</cp:revision>
  <dcterms:created xsi:type="dcterms:W3CDTF">2006-08-16T00:00:00Z</dcterms:created>
  <dcterms:modified xsi:type="dcterms:W3CDTF">2025-04-22T14:52:57Z</dcterms:modified>
  <dc:identifier>DAGlQSV0Txs</dc:identifier>
</cp:coreProperties>
</file>

<file path=docProps/thumbnail.jpeg>
</file>